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9"/>
  </p:notesMasterIdLst>
  <p:handoutMasterIdLst>
    <p:handoutMasterId r:id="rId40"/>
  </p:handoutMasterIdLst>
  <p:sldIdLst>
    <p:sldId id="436" r:id="rId2"/>
    <p:sldId id="493" r:id="rId3"/>
    <p:sldId id="467" r:id="rId4"/>
    <p:sldId id="464" r:id="rId5"/>
    <p:sldId id="437" r:id="rId6"/>
    <p:sldId id="440" r:id="rId7"/>
    <p:sldId id="468" r:id="rId8"/>
    <p:sldId id="469" r:id="rId9"/>
    <p:sldId id="470" r:id="rId10"/>
    <p:sldId id="471" r:id="rId11"/>
    <p:sldId id="438" r:id="rId12"/>
    <p:sldId id="472" r:id="rId13"/>
    <p:sldId id="473" r:id="rId14"/>
    <p:sldId id="439" r:id="rId15"/>
    <p:sldId id="466" r:id="rId16"/>
    <p:sldId id="475" r:id="rId17"/>
    <p:sldId id="474" r:id="rId18"/>
    <p:sldId id="479" r:id="rId19"/>
    <p:sldId id="480" r:id="rId20"/>
    <p:sldId id="476" r:id="rId21"/>
    <p:sldId id="477" r:id="rId22"/>
    <p:sldId id="478" r:id="rId23"/>
    <p:sldId id="489" r:id="rId24"/>
    <p:sldId id="491" r:id="rId25"/>
    <p:sldId id="492" r:id="rId26"/>
    <p:sldId id="481" r:id="rId27"/>
    <p:sldId id="441" r:id="rId28"/>
    <p:sldId id="482" r:id="rId29"/>
    <p:sldId id="442" r:id="rId30"/>
    <p:sldId id="450" r:id="rId31"/>
    <p:sldId id="443" r:id="rId32"/>
    <p:sldId id="483" r:id="rId33"/>
    <p:sldId id="484" r:id="rId34"/>
    <p:sldId id="485" r:id="rId35"/>
    <p:sldId id="487" r:id="rId36"/>
    <p:sldId id="486" r:id="rId37"/>
    <p:sldId id="488" r:id="rId38"/>
  </p:sldIdLst>
  <p:sldSz cx="9144000" cy="6858000" type="screen4x3"/>
  <p:notesSz cx="6799263" cy="9934575"/>
  <p:defaultTextStyle>
    <a:defPPr>
      <a:defRPr lang="nl-NL"/>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70" d="100"/>
          <a:sy n="70" d="100"/>
        </p:scale>
        <p:origin x="-1836" y="-180"/>
      </p:cViewPr>
      <p:guideLst>
        <p:guide orient="horz" pos="2160"/>
        <p:guide pos="2944"/>
      </p:guideLst>
    </p:cSldViewPr>
  </p:slideViewPr>
  <p:outlineViewPr>
    <p:cViewPr>
      <p:scale>
        <a:sx n="100" d="100"/>
        <a:sy n="100"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89989" tIns="46794" rIns="89989" bIns="46794" numCol="1" anchor="ctr" anchorCtr="0" compatLnSpc="1">
            <a:prstTxWarp prst="textNoShape">
              <a:avLst/>
            </a:prstTxWarp>
          </a:bodyPr>
          <a:lstStyle>
            <a:lvl1pPr>
              <a:defRPr sz="1200"/>
            </a:lvl1pPr>
          </a:lstStyle>
          <a:p>
            <a:endParaRPr lang="nl-NL"/>
          </a:p>
        </p:txBody>
      </p:sp>
      <p:sp>
        <p:nvSpPr>
          <p:cNvPr id="225283" name="Rectangle 1027"/>
          <p:cNvSpPr>
            <a:spLocks noGrp="1" noChangeArrowheads="1"/>
          </p:cNvSpPr>
          <p:nvPr>
            <p:ph type="dt" sz="quarter" idx="1"/>
          </p:nvPr>
        </p:nvSpPr>
        <p:spPr bwMode="auto">
          <a:xfrm>
            <a:off x="3852863" y="0"/>
            <a:ext cx="2946400" cy="496888"/>
          </a:xfrm>
          <a:prstGeom prst="rect">
            <a:avLst/>
          </a:prstGeom>
          <a:noFill/>
          <a:ln w="9525">
            <a:noFill/>
            <a:miter lim="800000"/>
            <a:headEnd/>
            <a:tailEnd/>
          </a:ln>
          <a:effectLst/>
        </p:spPr>
        <p:txBody>
          <a:bodyPr vert="horz" wrap="none" lIns="89989" tIns="46794" rIns="89989" bIns="46794" numCol="1" anchor="ctr" anchorCtr="0" compatLnSpc="1">
            <a:prstTxWarp prst="textNoShape">
              <a:avLst/>
            </a:prstTxWarp>
          </a:bodyPr>
          <a:lstStyle>
            <a:lvl1pPr algn="r">
              <a:defRPr sz="1200"/>
            </a:lvl1pPr>
          </a:lstStyle>
          <a:p>
            <a:endParaRPr lang="nl-NL"/>
          </a:p>
        </p:txBody>
      </p:sp>
      <p:sp>
        <p:nvSpPr>
          <p:cNvPr id="225284" name="Rectangle 1028"/>
          <p:cNvSpPr>
            <a:spLocks noGrp="1" noChangeArrowheads="1"/>
          </p:cNvSpPr>
          <p:nvPr>
            <p:ph type="ftr" sz="quarter" idx="2"/>
          </p:nvPr>
        </p:nvSpPr>
        <p:spPr bwMode="auto">
          <a:xfrm>
            <a:off x="0" y="9437688"/>
            <a:ext cx="2946400" cy="496887"/>
          </a:xfrm>
          <a:prstGeom prst="rect">
            <a:avLst/>
          </a:prstGeom>
          <a:noFill/>
          <a:ln w="9525">
            <a:noFill/>
            <a:miter lim="800000"/>
            <a:headEnd/>
            <a:tailEnd/>
          </a:ln>
          <a:effectLst/>
        </p:spPr>
        <p:txBody>
          <a:bodyPr vert="horz" wrap="none" lIns="89989" tIns="46794" rIns="89989" bIns="46794" numCol="1" anchor="b" anchorCtr="0" compatLnSpc="1">
            <a:prstTxWarp prst="textNoShape">
              <a:avLst/>
            </a:prstTxWarp>
          </a:bodyPr>
          <a:lstStyle>
            <a:lvl1pPr>
              <a:defRPr sz="1200"/>
            </a:lvl1pPr>
          </a:lstStyle>
          <a:p>
            <a:endParaRPr lang="nl-NL"/>
          </a:p>
        </p:txBody>
      </p:sp>
      <p:sp>
        <p:nvSpPr>
          <p:cNvPr id="225285" name="Rectangle 1029"/>
          <p:cNvSpPr>
            <a:spLocks noGrp="1" noChangeArrowheads="1"/>
          </p:cNvSpPr>
          <p:nvPr>
            <p:ph type="sldNum" sz="quarter" idx="3"/>
          </p:nvPr>
        </p:nvSpPr>
        <p:spPr bwMode="auto">
          <a:xfrm>
            <a:off x="3852863" y="9437688"/>
            <a:ext cx="2946400" cy="496887"/>
          </a:xfrm>
          <a:prstGeom prst="rect">
            <a:avLst/>
          </a:prstGeom>
          <a:noFill/>
          <a:ln w="9525">
            <a:noFill/>
            <a:miter lim="800000"/>
            <a:headEnd/>
            <a:tailEnd/>
          </a:ln>
          <a:effectLst/>
        </p:spPr>
        <p:txBody>
          <a:bodyPr vert="horz" wrap="none" lIns="89989" tIns="46794" rIns="89989" bIns="46794" numCol="1" anchor="b" anchorCtr="0" compatLnSpc="1">
            <a:prstTxWarp prst="textNoShape">
              <a:avLst/>
            </a:prstTxWarp>
          </a:bodyPr>
          <a:lstStyle>
            <a:lvl1pPr algn="r">
              <a:defRPr sz="1200"/>
            </a:lvl1pPr>
          </a:lstStyle>
          <a:p>
            <a:fld id="{666C28E1-B77E-49BD-A01B-73A6E686AA6F}" type="slidenum">
              <a:rPr lang="nl-NL"/>
              <a:pPr/>
              <a:t>‹nr.›</a:t>
            </a:fld>
            <a:endParaRPr lang="nl-NL"/>
          </a:p>
        </p:txBody>
      </p:sp>
    </p:spTree>
    <p:extLst>
      <p:ext uri="{BB962C8B-B14F-4D97-AF65-F5344CB8AC3E}">
        <p14:creationId xmlns:p14="http://schemas.microsoft.com/office/powerpoint/2010/main" val="1011047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vl1pPr>
          </a:lstStyle>
          <a:p>
            <a:endParaRPr lang="nl-NL"/>
          </a:p>
        </p:txBody>
      </p:sp>
      <p:sp>
        <p:nvSpPr>
          <p:cNvPr id="230403"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vl1pPr>
          </a:lstStyle>
          <a:p>
            <a:endParaRPr lang="nl-NL"/>
          </a:p>
        </p:txBody>
      </p:sp>
      <p:sp>
        <p:nvSpPr>
          <p:cNvPr id="230404"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ffectLst/>
        </p:spPr>
      </p:sp>
      <p:sp>
        <p:nvSpPr>
          <p:cNvPr id="230405"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30406"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vl1pPr>
          </a:lstStyle>
          <a:p>
            <a:endParaRPr lang="nl-NL"/>
          </a:p>
        </p:txBody>
      </p:sp>
      <p:sp>
        <p:nvSpPr>
          <p:cNvPr id="230407"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vl1pPr>
          </a:lstStyle>
          <a:p>
            <a:fld id="{00F441B2-46B2-4214-AC95-39F936F93389}" type="slidenum">
              <a:rPr lang="nl-NL"/>
              <a:pPr/>
              <a:t>‹nr.›</a:t>
            </a:fld>
            <a:endParaRPr lang="nl-NL"/>
          </a:p>
        </p:txBody>
      </p:sp>
    </p:spTree>
    <p:extLst>
      <p:ext uri="{BB962C8B-B14F-4D97-AF65-F5344CB8AC3E}">
        <p14:creationId xmlns:p14="http://schemas.microsoft.com/office/powerpoint/2010/main" val="2007165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3D22EEE1-B507-44BB-9F71-27308415F3BE}" type="slidenum">
              <a:rPr lang="nl-NL"/>
              <a:pPr/>
              <a:t>‹nr.›</a:t>
            </a:fld>
            <a:endParaRPr lang="nl-NL"/>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89243D07-45B4-44A8-8DE1-8C364EB381CB}" type="slidenum">
              <a:rPr lang="nl-NL"/>
              <a:pPr/>
              <a:t>‹nr.›</a:t>
            </a:fld>
            <a:endParaRPr lang="nl-NL"/>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34152" y="609600"/>
            <a:ext cx="1949449" cy="55054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1" y="609600"/>
            <a:ext cx="5645151" cy="5505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9C4D436C-ED06-4383-851C-4BB46EFABEF8}" type="slidenum">
              <a:rPr lang="nl-NL"/>
              <a:pPr/>
              <a:t>‹nr.›</a:t>
            </a:fld>
            <a:endParaRPr lang="nl-NL"/>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11200" y="2000250"/>
            <a:ext cx="37846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99000" y="2000250"/>
            <a:ext cx="3784600" cy="4114800"/>
          </a:xfrm>
        </p:spPr>
        <p:txBody>
          <a:bodyPr/>
          <a:lstStyle/>
          <a:p>
            <a:endParaRPr lang="nl-NL"/>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sz="1000"/>
            </a:lvl1pPr>
          </a:lstStyle>
          <a:p>
            <a:endParaRPr lang="nl-NL"/>
          </a:p>
          <a:p>
            <a:endParaRPr lang="nl-NL"/>
          </a:p>
          <a:p>
            <a:r>
              <a:rPr lang="nl-NL"/>
              <a:t>                     </a:t>
            </a:r>
            <a:fld id="{79BB95B9-7BAF-46C3-8CD1-16668A041D74}" type="slidenum">
              <a:rPr lang="nl-NL"/>
              <a:pPr/>
              <a:t>‹nr.›</a:t>
            </a:fld>
            <a:endParaRPr lang="nl-NL"/>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9688DD54-0652-4E7E-8127-751C87215113}" type="slidenum">
              <a:rPr lang="nl-NL"/>
              <a:pPr/>
              <a:t>‹nr.›</a:t>
            </a:fld>
            <a:endParaRPr lang="nl-NL"/>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F59D6E5B-8233-461B-95CA-E48281DE6D90}" type="slidenum">
              <a:rPr lang="nl-NL"/>
              <a:pPr/>
              <a:t>‹nr.›</a:t>
            </a:fld>
            <a:endParaRPr lang="nl-NL"/>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11200" y="200025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99000" y="200025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endParaRPr lang="nl-NL"/>
          </a:p>
          <a:p>
            <a:endParaRPr lang="nl-NL"/>
          </a:p>
          <a:p>
            <a:r>
              <a:rPr lang="nl-NL"/>
              <a:t>                     </a:t>
            </a:r>
            <a:fld id="{6B209E3B-52DE-4EB9-95BE-7CF855F06A73}" type="slidenum">
              <a:rPr lang="nl-NL"/>
              <a:pPr/>
              <a:t>‹nr.›</a:t>
            </a:fld>
            <a:endParaRPr lang="nl-NL"/>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sz="1000"/>
            </a:lvl1pPr>
          </a:lstStyle>
          <a:p>
            <a:endParaRPr lang="nl-NL"/>
          </a:p>
          <a:p>
            <a:endParaRPr lang="nl-NL"/>
          </a:p>
          <a:p>
            <a:r>
              <a:rPr lang="nl-NL"/>
              <a:t>                     </a:t>
            </a:r>
            <a:fld id="{132A55D8-6000-4AEC-A1F5-0CBD57A8B16C}" type="slidenum">
              <a:rPr lang="nl-NL"/>
              <a:pPr/>
              <a:t>‹nr.›</a:t>
            </a:fld>
            <a:endParaRPr lang="nl-NL"/>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sz="1000"/>
            </a:lvl1pPr>
          </a:lstStyle>
          <a:p>
            <a:endParaRPr lang="nl-NL"/>
          </a:p>
          <a:p>
            <a:endParaRPr lang="nl-NL"/>
          </a:p>
          <a:p>
            <a:r>
              <a:rPr lang="nl-NL"/>
              <a:t>                     </a:t>
            </a:r>
            <a:fld id="{9E9BA536-284D-43CD-8DA4-DD7BB17DE985}" type="slidenum">
              <a:rPr lang="nl-NL"/>
              <a:pPr/>
              <a:t>‹nr.›</a:t>
            </a:fld>
            <a:endParaRPr lang="nl-NL"/>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sz="1000"/>
            </a:lvl1pPr>
          </a:lstStyle>
          <a:p>
            <a:endParaRPr lang="nl-NL"/>
          </a:p>
          <a:p>
            <a:endParaRPr lang="nl-NL"/>
          </a:p>
          <a:p>
            <a:r>
              <a:rPr lang="nl-NL"/>
              <a:t>                     </a:t>
            </a:r>
            <a:fld id="{C0FE0714-ECAD-4234-9555-26F8F8B2943D}" type="slidenum">
              <a:rPr lang="nl-NL"/>
              <a:pPr/>
              <a:t>‹nr.›</a:t>
            </a:fld>
            <a:endParaRPr lang="nl-NL"/>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endParaRPr lang="nl-NL"/>
          </a:p>
          <a:p>
            <a:endParaRPr lang="nl-NL"/>
          </a:p>
          <a:p>
            <a:r>
              <a:rPr lang="nl-NL"/>
              <a:t>                     </a:t>
            </a:r>
            <a:fld id="{71D387A2-CC40-4D93-BF8F-BDDD4F5B1CBB}" type="slidenum">
              <a:rPr lang="nl-NL"/>
              <a:pPr/>
              <a:t>‹nr.›</a:t>
            </a:fld>
            <a:endParaRPr lang="nl-NL"/>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endParaRPr lang="nl-NL"/>
          </a:p>
          <a:p>
            <a:endParaRPr lang="nl-NL"/>
          </a:p>
          <a:p>
            <a:r>
              <a:rPr lang="nl-NL"/>
              <a:t>                     </a:t>
            </a:r>
            <a:fld id="{3723C309-F32F-469E-84C1-E4B7C6D13EAA}" type="slidenum">
              <a:rPr lang="nl-NL"/>
              <a:pPr/>
              <a:t>‹nr.›</a:t>
            </a:fld>
            <a:endParaRPr lang="nl-NL"/>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711200" y="20002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p>
          <a:p>
            <a:endParaRPr lang="nl-NL" sz="1000"/>
          </a:p>
          <a:p>
            <a:r>
              <a:rPr lang="nl-NL"/>
              <a:t>                     </a:t>
            </a:r>
            <a:fld id="{93837F14-57B2-446D-8DC5-06F36AB877A8}" type="slidenum">
              <a:rPr lang="nl-NL"/>
              <a:pPr/>
              <a:t>‹nr.›</a:t>
            </a:fld>
            <a:endParaRPr lang="nl-NL"/>
          </a:p>
        </p:txBody>
      </p:sp>
      <p:pic>
        <p:nvPicPr>
          <p:cNvPr id="1032" name="Picture 8" descr="G:\NOL\logo IPC.jpg"/>
          <p:cNvPicPr>
            <a:picLocks noChangeAspect="1" noChangeArrowheads="1"/>
          </p:cNvPicPr>
          <p:nvPr/>
        </p:nvPicPr>
        <p:blipFill>
          <a:blip r:embed="rId15" cstate="print"/>
          <a:srcRect/>
          <a:stretch>
            <a:fillRect/>
          </a:stretch>
        </p:blipFill>
        <p:spPr bwMode="auto">
          <a:xfrm>
            <a:off x="3149600" y="6343650"/>
            <a:ext cx="2438400" cy="36314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cover/>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476250" indent="-3810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952500" indent="-285750" algn="l" rtl="0" eaLnBrk="0" fontAlgn="base" hangingPunct="0">
        <a:spcBef>
          <a:spcPct val="20000"/>
        </a:spcBef>
        <a:spcAft>
          <a:spcPct val="0"/>
        </a:spcAft>
        <a:buChar char="–"/>
        <a:defRPr sz="2800">
          <a:solidFill>
            <a:schemeClr val="tx1"/>
          </a:solidFill>
          <a:latin typeface="+mn-lt"/>
        </a:defRPr>
      </a:lvl2pPr>
      <a:lvl3pPr marL="1333500" indent="-190500" algn="l" rtl="0" eaLnBrk="0" fontAlgn="base" hangingPunct="0">
        <a:spcBef>
          <a:spcPct val="20000"/>
        </a:spcBef>
        <a:spcAft>
          <a:spcPct val="0"/>
        </a:spcAft>
        <a:buChar char="•"/>
        <a:defRPr sz="2400">
          <a:solidFill>
            <a:schemeClr val="tx1"/>
          </a:solidFill>
          <a:latin typeface="+mn-lt"/>
        </a:defRPr>
      </a:lvl3pPr>
      <a:lvl4pPr marL="1714500" indent="-190500" algn="l" rtl="0" eaLnBrk="0" fontAlgn="base" hangingPunct="0">
        <a:spcBef>
          <a:spcPct val="20000"/>
        </a:spcBef>
        <a:spcAft>
          <a:spcPct val="0"/>
        </a:spcAft>
        <a:buChar char="–"/>
        <a:defRPr sz="2000">
          <a:solidFill>
            <a:schemeClr val="tx1"/>
          </a:solidFill>
          <a:latin typeface="+mn-lt"/>
        </a:defRPr>
      </a:lvl4pPr>
      <a:lvl5pPr marL="2095500" indent="-190500" algn="l" rtl="0" eaLnBrk="0" fontAlgn="base" hangingPunct="0">
        <a:spcBef>
          <a:spcPct val="20000"/>
        </a:spcBef>
        <a:spcAft>
          <a:spcPct val="0"/>
        </a:spcAft>
        <a:buChar char="»"/>
        <a:defRPr sz="2000">
          <a:solidFill>
            <a:schemeClr val="tx1"/>
          </a:solidFill>
          <a:latin typeface="+mn-lt"/>
        </a:defRPr>
      </a:lvl5pPr>
      <a:lvl6pPr marL="2552700" indent="-190500" algn="l" rtl="0" eaLnBrk="0" fontAlgn="base" hangingPunct="0">
        <a:spcBef>
          <a:spcPct val="20000"/>
        </a:spcBef>
        <a:spcAft>
          <a:spcPct val="0"/>
        </a:spcAft>
        <a:buChar char="»"/>
        <a:defRPr sz="2000">
          <a:solidFill>
            <a:schemeClr val="tx1"/>
          </a:solidFill>
          <a:latin typeface="+mn-lt"/>
        </a:defRPr>
      </a:lvl6pPr>
      <a:lvl7pPr marL="3009900" indent="-190500" algn="l" rtl="0" eaLnBrk="0" fontAlgn="base" hangingPunct="0">
        <a:spcBef>
          <a:spcPct val="20000"/>
        </a:spcBef>
        <a:spcAft>
          <a:spcPct val="0"/>
        </a:spcAft>
        <a:buChar char="»"/>
        <a:defRPr sz="2000">
          <a:solidFill>
            <a:schemeClr val="tx1"/>
          </a:solidFill>
          <a:latin typeface="+mn-lt"/>
        </a:defRPr>
      </a:lvl7pPr>
      <a:lvl8pPr marL="3467100" indent="-190500" algn="l" rtl="0" eaLnBrk="0" fontAlgn="base" hangingPunct="0">
        <a:spcBef>
          <a:spcPct val="20000"/>
        </a:spcBef>
        <a:spcAft>
          <a:spcPct val="0"/>
        </a:spcAft>
        <a:buChar char="»"/>
        <a:defRPr sz="2000">
          <a:solidFill>
            <a:schemeClr val="tx1"/>
          </a:solidFill>
          <a:latin typeface="+mn-lt"/>
        </a:defRPr>
      </a:lvl8pPr>
      <a:lvl9pPr marL="3924300" indent="-1905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unilinesafety.com/nl/products/Multisaf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endParaRPr lang="nl-NL" sz="1400"/>
          </a:p>
          <a:p>
            <a:endParaRPr lang="nl-NL"/>
          </a:p>
          <a:p>
            <a:r>
              <a:rPr lang="nl-NL" sz="1400"/>
              <a:t>                     </a:t>
            </a:r>
            <a:fld id="{3E12F9F6-3907-41EA-8C87-2A9DBA16A48D}" type="slidenum">
              <a:rPr lang="nl-NL" sz="1400"/>
              <a:pPr/>
              <a:t>1</a:t>
            </a:fld>
            <a:endParaRPr lang="nl-NL" sz="1400"/>
          </a:p>
        </p:txBody>
      </p:sp>
      <p:sp>
        <p:nvSpPr>
          <p:cNvPr id="212994" name="Rectangle 2"/>
          <p:cNvSpPr>
            <a:spLocks noGrp="1" noChangeArrowheads="1"/>
          </p:cNvSpPr>
          <p:nvPr>
            <p:ph type="title"/>
          </p:nvPr>
        </p:nvSpPr>
        <p:spPr>
          <a:xfrm>
            <a:off x="0" y="457200"/>
            <a:ext cx="9144000" cy="1295400"/>
          </a:xfrm>
        </p:spPr>
        <p:txBody>
          <a:bodyPr/>
          <a:lstStyle/>
          <a:p>
            <a:r>
              <a:rPr lang="nl-NL" sz="5400" dirty="0"/>
              <a:t>H </a:t>
            </a:r>
            <a:r>
              <a:rPr lang="nl-NL" sz="5400" dirty="0" smtClean="0"/>
              <a:t>10. </a:t>
            </a:r>
            <a:r>
              <a:rPr lang="nl-NL" sz="5400" dirty="0"/>
              <a:t>Persoonlijke beschermingsmiddelen</a:t>
            </a:r>
          </a:p>
        </p:txBody>
      </p:sp>
      <p:sp>
        <p:nvSpPr>
          <p:cNvPr id="212997" name="AutoShape 5"/>
          <p:cNvSpPr>
            <a:spLocks noGrp="1" noChangeArrowheads="1"/>
          </p:cNvSpPr>
          <p:nvPr>
            <p:ph type="body" idx="1"/>
          </p:nvPr>
        </p:nvSpPr>
        <p:spPr>
          <a:xfrm>
            <a:off x="1625600" y="2000250"/>
            <a:ext cx="6807200" cy="2286000"/>
          </a:xfrm>
          <a:prstGeom prst="wedgeRoundRectCallout">
            <a:avLst>
              <a:gd name="adj1" fmla="val 2144"/>
              <a:gd name="adj2" fmla="val 67606"/>
              <a:gd name="adj3" fmla="val 16667"/>
            </a:avLst>
          </a:prstGeom>
          <a:solidFill>
            <a:schemeClr val="bg1"/>
          </a:solidFill>
          <a:ln>
            <a:solidFill>
              <a:schemeClr val="tx1"/>
            </a:solidFill>
          </a:ln>
        </p:spPr>
        <p:txBody>
          <a:bodyPr/>
          <a:lstStyle/>
          <a:p>
            <a:pPr marL="381000">
              <a:spcBef>
                <a:spcPct val="0"/>
              </a:spcBef>
              <a:buFont typeface="Times New Roman" charset="0"/>
              <a:buChar char="–"/>
            </a:pPr>
            <a:r>
              <a:rPr lang="nl-NL" sz="2800" dirty="0"/>
              <a:t>alle </a:t>
            </a:r>
            <a:r>
              <a:rPr lang="nl-NL" sz="2800" dirty="0" err="1"/>
              <a:t>PBM’s</a:t>
            </a:r>
            <a:r>
              <a:rPr lang="nl-NL" sz="2800" dirty="0"/>
              <a:t> zijn </a:t>
            </a:r>
            <a:r>
              <a:rPr lang="nl-NL" sz="2800" dirty="0" err="1" smtClean="0"/>
              <a:t>CE-gemarkeerd</a:t>
            </a:r>
            <a:endParaRPr lang="nl-NL" sz="2800" dirty="0"/>
          </a:p>
          <a:p>
            <a:pPr marL="381000">
              <a:spcBef>
                <a:spcPct val="0"/>
              </a:spcBef>
              <a:buFont typeface="Times New Roman" charset="0"/>
              <a:buChar char="–"/>
            </a:pPr>
            <a:r>
              <a:rPr lang="nl-NL" sz="2800" dirty="0"/>
              <a:t>ze zijn persoonlijk</a:t>
            </a:r>
          </a:p>
          <a:p>
            <a:pPr marL="381000">
              <a:spcBef>
                <a:spcPct val="0"/>
              </a:spcBef>
              <a:buFont typeface="Times New Roman" charset="0"/>
              <a:buChar char="–"/>
            </a:pPr>
            <a:r>
              <a:rPr lang="nl-NL" sz="2800" dirty="0" smtClean="0"/>
              <a:t>geven </a:t>
            </a:r>
            <a:r>
              <a:rPr lang="nl-NL" sz="2800" dirty="0"/>
              <a:t>passende bescherming</a:t>
            </a:r>
          </a:p>
        </p:txBody>
      </p:sp>
      <p:graphicFrame>
        <p:nvGraphicFramePr>
          <p:cNvPr id="212998" name="Object 6"/>
          <p:cNvGraphicFramePr>
            <a:graphicFrameLocks noChangeAspect="1"/>
          </p:cNvGraphicFramePr>
          <p:nvPr/>
        </p:nvGraphicFramePr>
        <p:xfrm>
          <a:off x="609600" y="4342210"/>
          <a:ext cx="4470400" cy="2084784"/>
        </p:xfrm>
        <a:graphic>
          <a:graphicData uri="http://schemas.openxmlformats.org/presentationml/2006/ole">
            <mc:AlternateContent xmlns:mc="http://schemas.openxmlformats.org/markup-compatibility/2006">
              <mc:Choice xmlns:v="urn:schemas-microsoft-com:vml" Requires="v">
                <p:oleObj spid="_x0000_s213010" name="Clip" r:id="rId3" imgW="4046400" imgH="3352320" progId="">
                  <p:embed/>
                </p:oleObj>
              </mc:Choice>
              <mc:Fallback>
                <p:oleObj name="Clip" r:id="rId3" imgW="4046400" imgH="335232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2210"/>
                        <a:ext cx="4470400" cy="2084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01" name="AutoShape 9"/>
          <p:cNvSpPr>
            <a:spLocks noChangeArrowheads="1"/>
          </p:cNvSpPr>
          <p:nvPr/>
        </p:nvSpPr>
        <p:spPr bwMode="auto">
          <a:xfrm>
            <a:off x="4673600" y="5029200"/>
            <a:ext cx="3657600" cy="1314450"/>
          </a:xfrm>
          <a:prstGeom prst="wedgeRoundRectCallout">
            <a:avLst>
              <a:gd name="adj1" fmla="val -65801"/>
              <a:gd name="adj2" fmla="val -50815"/>
              <a:gd name="adj3" fmla="val 16667"/>
            </a:avLst>
          </a:prstGeom>
          <a:solidFill>
            <a:schemeClr val="bg1"/>
          </a:solidFill>
          <a:ln w="9525">
            <a:solidFill>
              <a:schemeClr val="tx1"/>
            </a:solidFill>
            <a:miter lim="800000"/>
            <a:headEnd/>
            <a:tailEnd/>
          </a:ln>
          <a:effectLst/>
        </p:spPr>
        <p:txBody>
          <a:bodyPr wrap="none" lIns="90000" tIns="46800" rIns="90000" bIns="46800" anchor="ctr"/>
          <a:lstStyle/>
          <a:p>
            <a:pPr algn="ctr"/>
            <a:endParaRPr lang="nl-NL" sz="2000" dirty="0">
              <a:latin typeface="Times New Roman"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p:cTn id="7" dur="5000" fill="hold"/>
                                        <p:tgtEl>
                                          <p:spTgt spid="212994"/>
                                        </p:tgtEl>
                                        <p:attrNameLst>
                                          <p:attrName>ppt_w</p:attrName>
                                        </p:attrNameLst>
                                      </p:cBhvr>
                                      <p:tavLst>
                                        <p:tav tm="0" fmla="#ppt_w*sin(2.5*pi*$)">
                                          <p:val>
                                            <p:fltVal val="0"/>
                                          </p:val>
                                        </p:tav>
                                        <p:tav tm="100000">
                                          <p:val>
                                            <p:fltVal val="1"/>
                                          </p:val>
                                        </p:tav>
                                      </p:tavLst>
                                    </p:anim>
                                    <p:anim calcmode="lin" valueType="num">
                                      <p:cBhvr>
                                        <p:cTn id="8" dur="5000" fill="hold"/>
                                        <p:tgtEl>
                                          <p:spTgt spid="2129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2998"/>
                                        </p:tgtEl>
                                        <p:attrNameLst>
                                          <p:attrName>style.visibility</p:attrName>
                                        </p:attrNameLst>
                                      </p:cBhvr>
                                      <p:to>
                                        <p:strVal val="visible"/>
                                      </p:to>
                                    </p:set>
                                    <p:anim calcmode="lin" valueType="num">
                                      <p:cBhvr additive="base">
                                        <p:cTn id="13" dur="500" fill="hold"/>
                                        <p:tgtEl>
                                          <p:spTgt spid="212998"/>
                                        </p:tgtEl>
                                        <p:attrNameLst>
                                          <p:attrName>ppt_x</p:attrName>
                                        </p:attrNameLst>
                                      </p:cBhvr>
                                      <p:tavLst>
                                        <p:tav tm="0">
                                          <p:val>
                                            <p:strVal val="0-#ppt_w/2"/>
                                          </p:val>
                                        </p:tav>
                                        <p:tav tm="100000">
                                          <p:val>
                                            <p:strVal val="#ppt_x"/>
                                          </p:val>
                                        </p:tav>
                                      </p:tavLst>
                                    </p:anim>
                                    <p:anim calcmode="lin" valueType="num">
                                      <p:cBhvr additive="base">
                                        <p:cTn id="14" dur="500" fill="hold"/>
                                        <p:tgtEl>
                                          <p:spTgt spid="2129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2997"/>
                                        </p:tgtEl>
                                        <p:attrNameLst>
                                          <p:attrName>style.visibility</p:attrName>
                                        </p:attrNameLst>
                                      </p:cBhvr>
                                      <p:to>
                                        <p:strVal val="visible"/>
                                      </p:to>
                                    </p:set>
                                    <p:anim calcmode="lin" valueType="num">
                                      <p:cBhvr additive="base">
                                        <p:cTn id="19" dur="500" fill="hold"/>
                                        <p:tgtEl>
                                          <p:spTgt spid="212997"/>
                                        </p:tgtEl>
                                        <p:attrNameLst>
                                          <p:attrName>ppt_x</p:attrName>
                                        </p:attrNameLst>
                                      </p:cBhvr>
                                      <p:tavLst>
                                        <p:tav tm="0">
                                          <p:val>
                                            <p:strVal val="1+#ppt_w/2"/>
                                          </p:val>
                                        </p:tav>
                                        <p:tav tm="100000">
                                          <p:val>
                                            <p:strVal val="#ppt_x"/>
                                          </p:val>
                                        </p:tav>
                                      </p:tavLst>
                                    </p:anim>
                                    <p:anim calcmode="lin" valueType="num">
                                      <p:cBhvr additive="base">
                                        <p:cTn id="20" dur="500" fill="hold"/>
                                        <p:tgtEl>
                                          <p:spTgt spid="2129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3001"/>
                                        </p:tgtEl>
                                        <p:attrNameLst>
                                          <p:attrName>style.visibility</p:attrName>
                                        </p:attrNameLst>
                                      </p:cBhvr>
                                      <p:to>
                                        <p:strVal val="visible"/>
                                      </p:to>
                                    </p:set>
                                    <p:anim calcmode="lin" valueType="num">
                                      <p:cBhvr additive="base">
                                        <p:cTn id="25" dur="500" fill="hold"/>
                                        <p:tgtEl>
                                          <p:spTgt spid="213001"/>
                                        </p:tgtEl>
                                        <p:attrNameLst>
                                          <p:attrName>ppt_x</p:attrName>
                                        </p:attrNameLst>
                                      </p:cBhvr>
                                      <p:tavLst>
                                        <p:tav tm="0">
                                          <p:val>
                                            <p:strVal val="1+#ppt_w/2"/>
                                          </p:val>
                                        </p:tav>
                                        <p:tav tm="100000">
                                          <p:val>
                                            <p:strVal val="#ppt_x"/>
                                          </p:val>
                                        </p:tav>
                                      </p:tavLst>
                                    </p:anim>
                                    <p:anim calcmode="lin" valueType="num">
                                      <p:cBhvr additive="base">
                                        <p:cTn id="26" dur="500" fill="hold"/>
                                        <p:tgtEl>
                                          <p:spTgt spid="2130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utoUpdateAnimBg="0"/>
      <p:bldP spid="212997" grpId="0" animBg="1" autoUpdateAnimBg="0"/>
      <p:bldP spid="21300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laskap</a:t>
            </a:r>
            <a:endParaRPr lang="nl-NL" dirty="0"/>
          </a:p>
        </p:txBody>
      </p:sp>
      <p:sp>
        <p:nvSpPr>
          <p:cNvPr id="3" name="Tijdelijke aanduiding voor inhoud 2"/>
          <p:cNvSpPr>
            <a:spLocks noGrp="1"/>
          </p:cNvSpPr>
          <p:nvPr>
            <p:ph idx="1"/>
          </p:nvPr>
        </p:nvSpPr>
        <p:spPr/>
        <p:txBody>
          <a:bodyPr/>
          <a:lstStyle/>
          <a:p>
            <a:r>
              <a:rPr lang="nl-NL" dirty="0" smtClean="0"/>
              <a:t>Donkere ruit</a:t>
            </a:r>
          </a:p>
          <a:p>
            <a:r>
              <a:rPr lang="nl-NL" dirty="0" smtClean="0"/>
              <a:t>Tegen UV en IR</a:t>
            </a:r>
          </a:p>
          <a:p>
            <a:r>
              <a:rPr lang="nl-NL" dirty="0" smtClean="0"/>
              <a:t>Warmte</a:t>
            </a:r>
          </a:p>
          <a:p>
            <a:r>
              <a:rPr lang="nl-NL" dirty="0" smtClean="0"/>
              <a:t>Vonkjes</a:t>
            </a:r>
          </a:p>
          <a:p>
            <a:r>
              <a:rPr lang="nl-NL" dirty="0" smtClean="0"/>
              <a:t>metaaldeeltjes</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10</a:t>
            </a:fld>
            <a:endParaRPr lang="nl-NL"/>
          </a:p>
        </p:txBody>
      </p:sp>
      <p:pic>
        <p:nvPicPr>
          <p:cNvPr id="274434" name="Picture 2" descr="http://t0.gstatic.com/images?q=tbn:ANd9GcTUNZxsRJxNvVS-J05a_7jPXQv7KojpUvT_HoFEhcPqA-RcB6egUVCy1Fio"/>
          <p:cNvPicPr>
            <a:picLocks noChangeAspect="1" noChangeArrowheads="1"/>
          </p:cNvPicPr>
          <p:nvPr/>
        </p:nvPicPr>
        <p:blipFill>
          <a:blip r:embed="rId2" cstate="print"/>
          <a:srcRect/>
          <a:stretch>
            <a:fillRect/>
          </a:stretch>
        </p:blipFill>
        <p:spPr bwMode="auto">
          <a:xfrm>
            <a:off x="4023319" y="3071443"/>
            <a:ext cx="5120681" cy="3786557"/>
          </a:xfrm>
          <a:prstGeom prst="rect">
            <a:avLst/>
          </a:prstGeom>
          <a:noFill/>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44" name="Picture 4" descr="G:\afbeelding\VCA1\Pictogrammen VCA\gehoorbeschermer.gif"/>
          <p:cNvPicPr>
            <a:picLocks noChangeAspect="1" noChangeArrowheads="1"/>
          </p:cNvPicPr>
          <p:nvPr/>
        </p:nvPicPr>
        <p:blipFill>
          <a:blip r:embed="rId2" cstate="print"/>
          <a:srcRect/>
          <a:stretch>
            <a:fillRect/>
          </a:stretch>
        </p:blipFill>
        <p:spPr bwMode="auto">
          <a:xfrm>
            <a:off x="6705600" y="1772816"/>
            <a:ext cx="2438400" cy="2113384"/>
          </a:xfrm>
          <a:prstGeom prst="rect">
            <a:avLst/>
          </a:prstGeom>
          <a:noFill/>
        </p:spPr>
      </p:pic>
      <p:sp>
        <p:nvSpPr>
          <p:cNvPr id="9" name="Tijdelijke aanduiding voor dianummer 5"/>
          <p:cNvSpPr>
            <a:spLocks noGrp="1"/>
          </p:cNvSpPr>
          <p:nvPr>
            <p:ph type="sldNum" sz="quarter" idx="12"/>
          </p:nvPr>
        </p:nvSpPr>
        <p:spPr/>
        <p:txBody>
          <a:bodyPr/>
          <a:lstStyle/>
          <a:p>
            <a:endParaRPr lang="nl-NL" sz="1400"/>
          </a:p>
          <a:p>
            <a:endParaRPr lang="nl-NL"/>
          </a:p>
          <a:p>
            <a:r>
              <a:rPr lang="nl-NL" sz="1400"/>
              <a:t>                     </a:t>
            </a:r>
            <a:fld id="{5F77003F-9F7A-4B81-A242-03AE741C654D}" type="slidenum">
              <a:rPr lang="nl-NL" sz="1400"/>
              <a:pPr/>
              <a:t>11</a:t>
            </a:fld>
            <a:endParaRPr lang="nl-NL" sz="1400"/>
          </a:p>
        </p:txBody>
      </p:sp>
      <p:sp>
        <p:nvSpPr>
          <p:cNvPr id="215043" name="Rectangle 3"/>
          <p:cNvSpPr>
            <a:spLocks noGrp="1" noChangeArrowheads="1"/>
          </p:cNvSpPr>
          <p:nvPr>
            <p:ph type="body" idx="1"/>
          </p:nvPr>
        </p:nvSpPr>
        <p:spPr>
          <a:xfrm>
            <a:off x="787400" y="1657350"/>
            <a:ext cx="7772400" cy="1600200"/>
          </a:xfrm>
        </p:spPr>
        <p:txBody>
          <a:bodyPr/>
          <a:lstStyle/>
          <a:p>
            <a:pPr>
              <a:buFont typeface="Times New Roman" charset="0"/>
              <a:buChar char="–"/>
            </a:pPr>
            <a:r>
              <a:rPr lang="nl-NL" sz="2800"/>
              <a:t>80 dB(A): ter beschikking stellen</a:t>
            </a:r>
          </a:p>
          <a:p>
            <a:pPr>
              <a:buFont typeface="Times New Roman" charset="0"/>
              <a:buChar char="–"/>
            </a:pPr>
            <a:r>
              <a:rPr lang="nl-NL" sz="2800"/>
              <a:t>85 dB(A): verplichting tot dragen</a:t>
            </a:r>
          </a:p>
          <a:p>
            <a:pPr>
              <a:buFont typeface="Times New Roman" charset="0"/>
              <a:buChar char="–"/>
            </a:pPr>
            <a:r>
              <a:rPr lang="nl-NL" sz="2800"/>
              <a:t>niet te veel dempen</a:t>
            </a:r>
          </a:p>
          <a:p>
            <a:pPr>
              <a:buFont typeface="Times New Roman" charset="0"/>
              <a:buChar char="–"/>
            </a:pPr>
            <a:r>
              <a:rPr lang="nl-NL" sz="2800"/>
              <a:t>draagcomfort</a:t>
            </a:r>
            <a:endParaRPr lang="nl-NL"/>
          </a:p>
        </p:txBody>
      </p:sp>
      <p:pic>
        <p:nvPicPr>
          <p:cNvPr id="215045" name="Picture 5" descr="D:\IPC\VCA\Unifit Alpine gehoor.jpg"/>
          <p:cNvPicPr>
            <a:picLocks noChangeAspect="1" noChangeArrowheads="1"/>
          </p:cNvPicPr>
          <p:nvPr/>
        </p:nvPicPr>
        <p:blipFill>
          <a:blip r:embed="rId3" cstate="print"/>
          <a:srcRect/>
          <a:stretch>
            <a:fillRect/>
          </a:stretch>
        </p:blipFill>
        <p:spPr bwMode="auto">
          <a:xfrm>
            <a:off x="1016000" y="3600450"/>
            <a:ext cx="2133600" cy="2743200"/>
          </a:xfrm>
          <a:prstGeom prst="rect">
            <a:avLst/>
          </a:prstGeom>
          <a:noFill/>
        </p:spPr>
      </p:pic>
      <p:pic>
        <p:nvPicPr>
          <p:cNvPr id="215046" name="Picture 6" descr="D:\IPC\VCA\peltorh7.jpg"/>
          <p:cNvPicPr>
            <a:picLocks noChangeAspect="1" noChangeArrowheads="1"/>
          </p:cNvPicPr>
          <p:nvPr/>
        </p:nvPicPr>
        <p:blipFill>
          <a:blip r:embed="rId4" cstate="print"/>
          <a:srcRect/>
          <a:stretch>
            <a:fillRect/>
          </a:stretch>
        </p:blipFill>
        <p:spPr bwMode="auto">
          <a:xfrm>
            <a:off x="6197600" y="4005064"/>
            <a:ext cx="2540000" cy="2456459"/>
          </a:xfrm>
          <a:prstGeom prst="rect">
            <a:avLst/>
          </a:prstGeom>
          <a:noFill/>
        </p:spPr>
      </p:pic>
      <p:pic>
        <p:nvPicPr>
          <p:cNvPr id="215047" name="Picture 7" descr="D:\IPC\VCA\otoplasic.jpg"/>
          <p:cNvPicPr>
            <a:picLocks noChangeAspect="1" noChangeArrowheads="1"/>
          </p:cNvPicPr>
          <p:nvPr/>
        </p:nvPicPr>
        <p:blipFill>
          <a:blip r:embed="rId5" cstate="print"/>
          <a:srcRect/>
          <a:stretch>
            <a:fillRect/>
          </a:stretch>
        </p:blipFill>
        <p:spPr bwMode="auto">
          <a:xfrm>
            <a:off x="3505200" y="3429000"/>
            <a:ext cx="2336800" cy="1551385"/>
          </a:xfrm>
          <a:prstGeom prst="rect">
            <a:avLst/>
          </a:prstGeom>
          <a:noFill/>
        </p:spPr>
      </p:pic>
      <p:pic>
        <p:nvPicPr>
          <p:cNvPr id="215048" name="Picture 8" descr="D:\IPC\VCA\oordopjes.jpg"/>
          <p:cNvPicPr>
            <a:picLocks noChangeArrowheads="1"/>
          </p:cNvPicPr>
          <p:nvPr/>
        </p:nvPicPr>
        <p:blipFill>
          <a:blip r:embed="rId6" cstate="print"/>
          <a:stretch>
            <a:fillRect/>
          </a:stretch>
        </p:blipFill>
        <p:spPr bwMode="auto">
          <a:xfrm>
            <a:off x="3433234" y="5086350"/>
            <a:ext cx="2477193" cy="1238596"/>
          </a:xfrm>
          <a:prstGeom prst="rect">
            <a:avLst/>
          </a:prstGeom>
          <a:noFill/>
        </p:spPr>
      </p:pic>
      <p:sp>
        <p:nvSpPr>
          <p:cNvPr id="215051" name="Rectangle 11"/>
          <p:cNvSpPr>
            <a:spLocks noChangeArrowheads="1"/>
          </p:cNvSpPr>
          <p:nvPr/>
        </p:nvSpPr>
        <p:spPr bwMode="auto">
          <a:xfrm>
            <a:off x="508000" y="685800"/>
            <a:ext cx="8128000" cy="771623"/>
          </a:xfrm>
          <a:prstGeom prst="rect">
            <a:avLst/>
          </a:prstGeom>
          <a:noFill/>
          <a:ln w="9525">
            <a:noFill/>
            <a:miter lim="800000"/>
            <a:headEnd/>
            <a:tailEnd/>
          </a:ln>
          <a:effectLst/>
        </p:spPr>
        <p:txBody>
          <a:bodyPr lIns="90000" tIns="46800" rIns="90000" bIns="46800">
            <a:spAutoFit/>
          </a:bodyPr>
          <a:lstStyle/>
          <a:p>
            <a:pPr algn="ctr"/>
            <a:r>
              <a:rPr lang="nl-NL" sz="4400" dirty="0" smtClean="0">
                <a:solidFill>
                  <a:schemeClr val="tx2"/>
                </a:solidFill>
                <a:latin typeface="Times New Roman" charset="0"/>
              </a:rPr>
              <a:t>10.2 Gehoorbescherming</a:t>
            </a:r>
            <a:endParaRPr lang="nl-NL" sz="4400" dirty="0">
              <a:solidFill>
                <a:schemeClr val="tx2"/>
              </a:solidFill>
              <a:latin typeface="Times New Roman" charset="0"/>
            </a:endParaRPr>
          </a:p>
        </p:txBody>
      </p:sp>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Gehoorkappen</a:t>
            </a:r>
            <a:endParaRPr lang="nl-NL" dirty="0"/>
          </a:p>
        </p:txBody>
      </p:sp>
      <p:sp>
        <p:nvSpPr>
          <p:cNvPr id="3" name="Tijdelijke aanduiding voor inhoud 2"/>
          <p:cNvSpPr>
            <a:spLocks noGrp="1"/>
          </p:cNvSpPr>
          <p:nvPr>
            <p:ph idx="1"/>
          </p:nvPr>
        </p:nvSpPr>
        <p:spPr/>
        <p:txBody>
          <a:bodyPr/>
          <a:lstStyle/>
          <a:p>
            <a:r>
              <a:rPr lang="nl-NL" dirty="0" smtClean="0"/>
              <a:t>Vermindering lawaai:</a:t>
            </a:r>
          </a:p>
          <a:p>
            <a:pPr>
              <a:buNone/>
            </a:pPr>
            <a:r>
              <a:rPr lang="nl-NL" dirty="0" smtClean="0"/>
              <a:t>Tot 30 </a:t>
            </a:r>
            <a:r>
              <a:rPr lang="nl-NL" dirty="0" err="1" smtClean="0"/>
              <a:t>dBA</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12</a:t>
            </a:fld>
            <a:endParaRPr lang="nl-NL"/>
          </a:p>
        </p:txBody>
      </p:sp>
      <p:pic>
        <p:nvPicPr>
          <p:cNvPr id="275458" name="Picture 2" descr="http://www.princessworks.nl/works/images/Gehoorkap%20rood%20copy.jpg"/>
          <p:cNvPicPr>
            <a:picLocks noChangeAspect="1" noChangeArrowheads="1"/>
          </p:cNvPicPr>
          <p:nvPr/>
        </p:nvPicPr>
        <p:blipFill>
          <a:blip r:embed="rId2" cstate="print"/>
          <a:srcRect/>
          <a:stretch>
            <a:fillRect/>
          </a:stretch>
        </p:blipFill>
        <p:spPr bwMode="auto">
          <a:xfrm>
            <a:off x="5419725" y="1876425"/>
            <a:ext cx="3724275" cy="4981575"/>
          </a:xfrm>
          <a:prstGeom prst="rect">
            <a:avLst/>
          </a:prstGeom>
          <a:noFill/>
        </p:spPr>
      </p:pic>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Otoplastieken</a:t>
            </a:r>
            <a:endParaRPr lang="nl-NL" dirty="0"/>
          </a:p>
        </p:txBody>
      </p:sp>
      <p:sp>
        <p:nvSpPr>
          <p:cNvPr id="3" name="Tijdelijke aanduiding voor inhoud 2"/>
          <p:cNvSpPr>
            <a:spLocks noGrp="1"/>
          </p:cNvSpPr>
          <p:nvPr>
            <p:ph idx="1"/>
          </p:nvPr>
        </p:nvSpPr>
        <p:spPr/>
        <p:txBody>
          <a:bodyPr/>
          <a:lstStyle/>
          <a:p>
            <a:r>
              <a:rPr lang="nl-NL" dirty="0" smtClean="0"/>
              <a:t>Vermindering lawaai:</a:t>
            </a:r>
          </a:p>
          <a:p>
            <a:pPr>
              <a:buNone/>
            </a:pPr>
            <a:r>
              <a:rPr lang="nl-NL" dirty="0" smtClean="0"/>
              <a:t>Tot 30 </a:t>
            </a:r>
            <a:r>
              <a:rPr lang="nl-NL" dirty="0" err="1" smtClean="0"/>
              <a:t>dBA</a:t>
            </a:r>
            <a:endParaRPr lang="nl-NL" dirty="0" smtClean="0"/>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13</a:t>
            </a:fld>
            <a:endParaRPr lang="nl-NL"/>
          </a:p>
        </p:txBody>
      </p:sp>
      <p:pic>
        <p:nvPicPr>
          <p:cNvPr id="276482" name="Picture 2" descr="http://t1.gstatic.com/images?q=tbn:ANd9GcSLDLUPl-PUaOy_KKElEEZywe_pYre0Lxqe5nK6Vzx6qEMPl4qNkg"/>
          <p:cNvPicPr>
            <a:picLocks noChangeAspect="1" noChangeArrowheads="1"/>
          </p:cNvPicPr>
          <p:nvPr/>
        </p:nvPicPr>
        <p:blipFill>
          <a:blip r:embed="rId2" cstate="print"/>
          <a:srcRect/>
          <a:stretch>
            <a:fillRect/>
          </a:stretch>
        </p:blipFill>
        <p:spPr bwMode="auto">
          <a:xfrm>
            <a:off x="4788025" y="2502025"/>
            <a:ext cx="4355976" cy="4355976"/>
          </a:xfrm>
          <a:prstGeom prst="rect">
            <a:avLst/>
          </a:prstGeom>
          <a:noFill/>
        </p:spPr>
      </p:pic>
      <p:pic>
        <p:nvPicPr>
          <p:cNvPr id="276484" name="Picture 4" descr="http://t2.gstatic.com/images?q=tbn:ANd9GcRULaM0PW5963t-Z_ki0XMmx91dhkPiJLhn77xA1vscPPd8gdx6"/>
          <p:cNvPicPr>
            <a:picLocks noChangeAspect="1" noChangeArrowheads="1"/>
          </p:cNvPicPr>
          <p:nvPr/>
        </p:nvPicPr>
        <p:blipFill>
          <a:blip r:embed="rId3" cstate="print"/>
          <a:srcRect/>
          <a:stretch>
            <a:fillRect/>
          </a:stretch>
        </p:blipFill>
        <p:spPr bwMode="auto">
          <a:xfrm>
            <a:off x="0" y="3342447"/>
            <a:ext cx="3059832" cy="3515553"/>
          </a:xfrm>
          <a:prstGeom prst="rect">
            <a:avLst/>
          </a:prstGeom>
          <a:noFill/>
        </p:spPr>
      </p:pic>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jdelijke aanduiding voor dianummer 5"/>
          <p:cNvSpPr>
            <a:spLocks noGrp="1"/>
          </p:cNvSpPr>
          <p:nvPr>
            <p:ph type="sldNum" sz="quarter" idx="12"/>
          </p:nvPr>
        </p:nvSpPr>
        <p:spPr/>
        <p:txBody>
          <a:bodyPr/>
          <a:lstStyle/>
          <a:p>
            <a:endParaRPr lang="nl-NL" sz="1400"/>
          </a:p>
          <a:p>
            <a:endParaRPr lang="nl-NL"/>
          </a:p>
          <a:p>
            <a:r>
              <a:rPr lang="nl-NL" sz="1400"/>
              <a:t>                     </a:t>
            </a:r>
            <a:fld id="{374A15AF-6112-47B0-95A3-B29171BBBC39}" type="slidenum">
              <a:rPr lang="nl-NL" sz="1400"/>
              <a:pPr/>
              <a:t>14</a:t>
            </a:fld>
            <a:endParaRPr lang="nl-NL" sz="1400"/>
          </a:p>
        </p:txBody>
      </p:sp>
      <p:sp>
        <p:nvSpPr>
          <p:cNvPr id="216067" name="Rectangle 3"/>
          <p:cNvSpPr>
            <a:spLocks noGrp="1" noChangeArrowheads="1"/>
          </p:cNvSpPr>
          <p:nvPr>
            <p:ph type="body" idx="1"/>
          </p:nvPr>
        </p:nvSpPr>
        <p:spPr>
          <a:xfrm>
            <a:off x="558800" y="1657350"/>
            <a:ext cx="8229600" cy="4800600"/>
          </a:xfrm>
        </p:spPr>
        <p:txBody>
          <a:bodyPr/>
          <a:lstStyle/>
          <a:p>
            <a:pPr>
              <a:buFont typeface="Times New Roman" charset="0"/>
              <a:buChar char="–"/>
            </a:pPr>
            <a:r>
              <a:rPr lang="nl-NL" sz="2800" dirty="0"/>
              <a:t>zuurstofgehalte</a:t>
            </a:r>
          </a:p>
          <a:p>
            <a:pPr>
              <a:lnSpc>
                <a:spcPct val="70000"/>
              </a:lnSpc>
              <a:buFont typeface="Times New Roman" charset="0"/>
              <a:buChar char="–"/>
            </a:pPr>
            <a:r>
              <a:rPr lang="nl-NL" sz="2800" dirty="0" err="1"/>
              <a:t>MAC-waarde</a:t>
            </a:r>
            <a:endParaRPr lang="nl-NL" sz="2800" dirty="0"/>
          </a:p>
          <a:p>
            <a:pPr>
              <a:lnSpc>
                <a:spcPct val="70000"/>
              </a:lnSpc>
              <a:buFont typeface="Times New Roman" charset="0"/>
              <a:buChar char="–"/>
            </a:pPr>
            <a:r>
              <a:rPr lang="nl-NL" sz="2800" dirty="0"/>
              <a:t>stof e.d.</a:t>
            </a:r>
          </a:p>
          <a:p>
            <a:pPr>
              <a:lnSpc>
                <a:spcPct val="0"/>
              </a:lnSpc>
              <a:buFont typeface="Monotype Sorts" pitchFamily="2" charset="2"/>
              <a:buNone/>
            </a:pPr>
            <a:endParaRPr lang="nl-NL" sz="2800" dirty="0"/>
          </a:p>
          <a:p>
            <a:pPr lvl="1">
              <a:lnSpc>
                <a:spcPct val="70000"/>
              </a:lnSpc>
              <a:buFont typeface="Times New Roman" charset="0"/>
              <a:buChar char="•"/>
            </a:pPr>
            <a:endParaRPr lang="nl-NL" sz="2400" dirty="0"/>
          </a:p>
          <a:p>
            <a:pPr>
              <a:buFont typeface="Monotype Sorts" pitchFamily="2" charset="2"/>
              <a:buNone/>
            </a:pPr>
            <a:endParaRPr lang="nl-NL" dirty="0"/>
          </a:p>
          <a:p>
            <a:endParaRPr lang="nl-NL" dirty="0"/>
          </a:p>
        </p:txBody>
      </p:sp>
      <p:pic>
        <p:nvPicPr>
          <p:cNvPr id="216068" name="Picture 4" descr="G:\afbeelding\VCA1\Pictogrammen VCA\ademhaling.gif"/>
          <p:cNvPicPr>
            <a:picLocks noChangeAspect="1" noChangeArrowheads="1"/>
          </p:cNvPicPr>
          <p:nvPr/>
        </p:nvPicPr>
        <p:blipFill>
          <a:blip r:embed="rId3" cstate="print"/>
          <a:srcRect/>
          <a:stretch>
            <a:fillRect/>
          </a:stretch>
        </p:blipFill>
        <p:spPr bwMode="auto">
          <a:xfrm>
            <a:off x="7010400" y="1556792"/>
            <a:ext cx="1727200" cy="1472158"/>
          </a:xfrm>
          <a:prstGeom prst="rect">
            <a:avLst/>
          </a:prstGeom>
          <a:noFill/>
        </p:spPr>
      </p:pic>
      <p:graphicFrame>
        <p:nvGraphicFramePr>
          <p:cNvPr id="216069" name="Object 5"/>
          <p:cNvGraphicFramePr>
            <a:graphicFrameLocks noChangeAspect="1"/>
          </p:cNvGraphicFramePr>
          <p:nvPr/>
        </p:nvGraphicFramePr>
        <p:xfrm>
          <a:off x="4978400" y="1556792"/>
          <a:ext cx="1727200" cy="1472158"/>
        </p:xfrm>
        <a:graphic>
          <a:graphicData uri="http://schemas.openxmlformats.org/presentationml/2006/ole">
            <mc:AlternateContent xmlns:mc="http://schemas.openxmlformats.org/markup-compatibility/2006">
              <mc:Choice xmlns:v="urn:schemas-microsoft-com:vml" Requires="v">
                <p:oleObj spid="_x0000_s216081" name="Photo Editor-foto" r:id="rId4" imgW="1876190" imgH="1876190" progId="">
                  <p:embed/>
                </p:oleObj>
              </mc:Choice>
              <mc:Fallback>
                <p:oleObj name="Photo Editor-foto" r:id="rId4" imgW="1876190" imgH="1876190" progId="">
                  <p:embed/>
                  <p:pic>
                    <p:nvPicPr>
                      <p:cNvPr id="0" name="Picture 5"/>
                      <p:cNvPicPr>
                        <a:picLocks noChangeAspect="1" noChangeArrowheads="1"/>
                      </p:cNvPicPr>
                      <p:nvPr/>
                    </p:nvPicPr>
                    <p:blipFill>
                      <a:blip r:embed="rId5">
                        <a:lum bright="20000" contrast="50000"/>
                        <a:extLst>
                          <a:ext uri="{28A0092B-C50C-407E-A947-70E740481C1C}">
                            <a14:useLocalDpi xmlns:a14="http://schemas.microsoft.com/office/drawing/2010/main" val="0"/>
                          </a:ext>
                        </a:extLst>
                      </a:blip>
                      <a:srcRect/>
                      <a:stretch>
                        <a:fillRect/>
                      </a:stretch>
                    </p:blipFill>
                    <p:spPr bwMode="auto">
                      <a:xfrm>
                        <a:off x="4978400" y="1556792"/>
                        <a:ext cx="1727200" cy="14721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6070" name="Picture 6" descr="D:\IPC\VCA\mondbescherming.jpg"/>
          <p:cNvPicPr>
            <a:picLocks noChangeAspect="1" noChangeArrowheads="1"/>
          </p:cNvPicPr>
          <p:nvPr/>
        </p:nvPicPr>
        <p:blipFill>
          <a:blip r:embed="rId6" cstate="print"/>
          <a:srcRect/>
          <a:stretch>
            <a:fillRect/>
          </a:stretch>
        </p:blipFill>
        <p:spPr bwMode="auto">
          <a:xfrm>
            <a:off x="1835696" y="4797152"/>
            <a:ext cx="2827867" cy="1800200"/>
          </a:xfrm>
          <a:prstGeom prst="rect">
            <a:avLst/>
          </a:prstGeom>
          <a:noFill/>
        </p:spPr>
      </p:pic>
      <p:pic>
        <p:nvPicPr>
          <p:cNvPr id="216071" name="Picture 7" descr="D:\IPC\VCA\volgelaatsmasker.jpg"/>
          <p:cNvPicPr>
            <a:picLocks noChangeAspect="1" noChangeArrowheads="1"/>
          </p:cNvPicPr>
          <p:nvPr/>
        </p:nvPicPr>
        <p:blipFill>
          <a:blip r:embed="rId7" cstate="print"/>
          <a:srcRect/>
          <a:stretch>
            <a:fillRect/>
          </a:stretch>
        </p:blipFill>
        <p:spPr bwMode="auto">
          <a:xfrm>
            <a:off x="6516216" y="4365104"/>
            <a:ext cx="1864784" cy="1551856"/>
          </a:xfrm>
          <a:prstGeom prst="rect">
            <a:avLst/>
          </a:prstGeom>
          <a:noFill/>
        </p:spPr>
      </p:pic>
      <p:sp>
        <p:nvSpPr>
          <p:cNvPr id="216072" name="Rectangle 8"/>
          <p:cNvSpPr>
            <a:spLocks noChangeArrowheads="1"/>
          </p:cNvSpPr>
          <p:nvPr/>
        </p:nvSpPr>
        <p:spPr bwMode="auto">
          <a:xfrm>
            <a:off x="609600" y="0"/>
            <a:ext cx="8128000" cy="1448731"/>
          </a:xfrm>
          <a:prstGeom prst="rect">
            <a:avLst/>
          </a:prstGeom>
          <a:noFill/>
          <a:ln w="9525">
            <a:noFill/>
            <a:miter lim="800000"/>
            <a:headEnd/>
            <a:tailEnd/>
          </a:ln>
          <a:effectLst/>
        </p:spPr>
        <p:txBody>
          <a:bodyPr wrap="square" lIns="90000" tIns="46800" rIns="90000" bIns="46800">
            <a:spAutoFit/>
          </a:bodyPr>
          <a:lstStyle/>
          <a:p>
            <a:pPr algn="ctr"/>
            <a:r>
              <a:rPr lang="nl-NL" sz="4400" dirty="0" smtClean="0">
                <a:solidFill>
                  <a:schemeClr val="tx2"/>
                </a:solidFill>
                <a:latin typeface="Times New Roman" charset="0"/>
              </a:rPr>
              <a:t>10.3 Bescherming </a:t>
            </a:r>
            <a:r>
              <a:rPr lang="nl-NL" sz="4400" dirty="0">
                <a:solidFill>
                  <a:schemeClr val="tx2"/>
                </a:solidFill>
                <a:latin typeface="Times New Roman" charset="0"/>
              </a:rPr>
              <a:t>van de ademhalingsorganen</a:t>
            </a:r>
          </a:p>
        </p:txBody>
      </p:sp>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8800" dirty="0" smtClean="0"/>
              <a:t>Twee types:</a:t>
            </a:r>
            <a:endParaRPr lang="nl-NL" sz="8800" dirty="0"/>
          </a:p>
        </p:txBody>
      </p:sp>
      <p:sp>
        <p:nvSpPr>
          <p:cNvPr id="3" name="Tijdelijke aanduiding voor inhoud 2"/>
          <p:cNvSpPr>
            <a:spLocks noGrp="1"/>
          </p:cNvSpPr>
          <p:nvPr>
            <p:ph idx="1"/>
          </p:nvPr>
        </p:nvSpPr>
        <p:spPr/>
        <p:txBody>
          <a:bodyPr/>
          <a:lstStyle/>
          <a:p>
            <a:pPr>
              <a:lnSpc>
                <a:spcPct val="70000"/>
              </a:lnSpc>
              <a:buFont typeface="Times New Roman" charset="0"/>
              <a:buChar char="–"/>
            </a:pPr>
            <a:r>
              <a:rPr lang="nl-NL" sz="4800" dirty="0" smtClean="0"/>
              <a:t>wel afhankelijk van de omgevingslucht</a:t>
            </a:r>
          </a:p>
          <a:p>
            <a:pPr lvl="1">
              <a:lnSpc>
                <a:spcPct val="70000"/>
              </a:lnSpc>
              <a:buFont typeface="Times New Roman" charset="0"/>
              <a:buChar char="•"/>
            </a:pPr>
            <a:r>
              <a:rPr lang="nl-NL" sz="2400" dirty="0" smtClean="0"/>
              <a:t>filtermaskers (</a:t>
            </a:r>
            <a:r>
              <a:rPr lang="nl-NL" sz="2400" dirty="0" err="1" smtClean="0"/>
              <a:t>half-</a:t>
            </a:r>
            <a:r>
              <a:rPr lang="nl-NL" sz="2400" dirty="0" smtClean="0"/>
              <a:t>, </a:t>
            </a:r>
            <a:r>
              <a:rPr lang="nl-NL" sz="2400" dirty="0" err="1" smtClean="0"/>
              <a:t>volgelaatsmaskers</a:t>
            </a:r>
            <a:r>
              <a:rPr lang="nl-NL" sz="2400" dirty="0" smtClean="0"/>
              <a:t>)</a:t>
            </a:r>
          </a:p>
          <a:p>
            <a:pPr lvl="1">
              <a:lnSpc>
                <a:spcPct val="70000"/>
              </a:lnSpc>
              <a:buFont typeface="Times New Roman" charset="0"/>
              <a:buChar char="•"/>
            </a:pPr>
            <a:r>
              <a:rPr lang="nl-NL" sz="2400" dirty="0" smtClean="0"/>
              <a:t>wegwerpmaskers</a:t>
            </a:r>
          </a:p>
          <a:p>
            <a:pPr>
              <a:lnSpc>
                <a:spcPct val="70000"/>
              </a:lnSpc>
              <a:buFont typeface="Times New Roman" charset="0"/>
              <a:buChar char="–"/>
            </a:pPr>
            <a:r>
              <a:rPr lang="nl-NL" sz="4800" dirty="0" smtClean="0"/>
              <a:t>niet afhankelijk van de omgevingslucht</a:t>
            </a:r>
            <a:r>
              <a:rPr lang="nl-NL" sz="4800" i="1" dirty="0" smtClean="0"/>
              <a:t> </a:t>
            </a:r>
            <a:r>
              <a:rPr lang="nl-NL" sz="2400" i="1" dirty="0" smtClean="0"/>
              <a:t>(minder dan 19% zuurstof)</a:t>
            </a:r>
            <a:endParaRPr lang="nl-NL" sz="2800" i="1" dirty="0" smtClean="0"/>
          </a:p>
          <a:p>
            <a:pPr lvl="1">
              <a:lnSpc>
                <a:spcPct val="70000"/>
              </a:lnSpc>
              <a:buFont typeface="Times New Roman" charset="0"/>
              <a:buChar char="•"/>
            </a:pPr>
            <a:r>
              <a:rPr lang="nl-NL" sz="2400" dirty="0" smtClean="0"/>
              <a:t>perslucht en verse lucht via slang</a:t>
            </a:r>
          </a:p>
          <a:p>
            <a:pPr lvl="1">
              <a:lnSpc>
                <a:spcPct val="60000"/>
              </a:lnSpc>
              <a:buFont typeface="Times New Roman" charset="0"/>
              <a:buChar char="•"/>
            </a:pPr>
            <a:r>
              <a:rPr lang="nl-NL" sz="2400" dirty="0" smtClean="0"/>
              <a:t>gaspakken</a:t>
            </a:r>
          </a:p>
          <a:p>
            <a:pPr lvl="1">
              <a:lnSpc>
                <a:spcPct val="60000"/>
              </a:lnSpc>
              <a:buFont typeface="Times New Roman" charset="0"/>
              <a:buChar char="•"/>
            </a:pPr>
            <a:r>
              <a:rPr lang="nl-NL" sz="2400" dirty="0" smtClean="0"/>
              <a:t>overdrukinstallatie</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15</a:t>
            </a:fld>
            <a:endParaRPr lang="nl-NL"/>
          </a:p>
        </p:txBody>
      </p:sp>
    </p:spTree>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filtermasker</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16</a:t>
            </a:fld>
            <a:endParaRPr lang="nl-NL"/>
          </a:p>
        </p:txBody>
      </p:sp>
      <p:pic>
        <p:nvPicPr>
          <p:cNvPr id="278530" name="Picture 2" descr="http://nl.dreamstime.com/de-filtermasker-van-de-lucht-thumb18012989.jpg"/>
          <p:cNvPicPr>
            <a:picLocks noChangeAspect="1" noChangeArrowheads="1"/>
          </p:cNvPicPr>
          <p:nvPr/>
        </p:nvPicPr>
        <p:blipFill>
          <a:blip r:embed="rId2" cstate="print"/>
          <a:srcRect/>
          <a:stretch>
            <a:fillRect/>
          </a:stretch>
        </p:blipFill>
        <p:spPr bwMode="auto">
          <a:xfrm>
            <a:off x="5334000" y="4314825"/>
            <a:ext cx="3810000" cy="2543175"/>
          </a:xfrm>
          <a:prstGeom prst="rect">
            <a:avLst/>
          </a:prstGeom>
          <a:noFill/>
        </p:spPr>
      </p:pic>
      <p:pic>
        <p:nvPicPr>
          <p:cNvPr id="278532" name="Picture 4" descr="http://www.safetyproducts.nl/media/o/f/4/27-416-halfgelaatmasker-3m-6000.jpg"/>
          <p:cNvPicPr>
            <a:picLocks noChangeAspect="1" noChangeArrowheads="1"/>
          </p:cNvPicPr>
          <p:nvPr/>
        </p:nvPicPr>
        <p:blipFill>
          <a:blip r:embed="rId3" cstate="print"/>
          <a:srcRect/>
          <a:stretch>
            <a:fillRect/>
          </a:stretch>
        </p:blipFill>
        <p:spPr bwMode="auto">
          <a:xfrm>
            <a:off x="0" y="2057399"/>
            <a:ext cx="4800600" cy="4800601"/>
          </a:xfrm>
          <a:prstGeom prst="rect">
            <a:avLst/>
          </a:prstGeom>
          <a:noFill/>
        </p:spPr>
      </p:pic>
      <p:pic>
        <p:nvPicPr>
          <p:cNvPr id="278534" name="Picture 6" descr="http://www.safetystore.nl/images/filtermasker.gif"/>
          <p:cNvPicPr>
            <a:picLocks noChangeAspect="1" noChangeArrowheads="1"/>
          </p:cNvPicPr>
          <p:nvPr/>
        </p:nvPicPr>
        <p:blipFill>
          <a:blip r:embed="rId4" cstate="print"/>
          <a:srcRect/>
          <a:stretch>
            <a:fillRect/>
          </a:stretch>
        </p:blipFill>
        <p:spPr bwMode="auto">
          <a:xfrm>
            <a:off x="5940151" y="2060848"/>
            <a:ext cx="2976331" cy="2232248"/>
          </a:xfrm>
          <a:prstGeom prst="rect">
            <a:avLst/>
          </a:prstGeom>
          <a:noFill/>
        </p:spPr>
      </p:pic>
    </p:spTree>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Volgelaatmasker</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17</a:t>
            </a:fld>
            <a:endParaRPr lang="nl-NL"/>
          </a:p>
        </p:txBody>
      </p:sp>
      <p:sp>
        <p:nvSpPr>
          <p:cNvPr id="277506" name="AutoShape 2" descr="data:image/jpeg;base64,/9j/4AAQSkZJRgABAQAAAQABAAD/2wCEAAkGBhQREBUSEBQVFBUWFxQXGRQUFRUUGRYaFRQVFxcWFxgXHSYeGhkkGRUUHy8gIycqLCwsFx4xNTAqNSgrLCkBCQoKDgwNFw8PFCkcFxwpKSksKSwrKSkpKSwpKSkpLCkpKS0sNSk1LCkpKSwsLCs1LSksKSwsLCkqMS0xLSksLP/AABEIAOkAuwMBIgACEQEDEQH/xAAcAAEAAgIDAQAAAAAAAAAAAAAABgcEBQEDCAL/xABAEAABAwEFBAcFBwMEAgMAAAABAAIDEQQFEiExBkFRcQcTImGBkaEyQlKxwRQjYnKCktFD4fAzY7Lxc6JTk8L/xAAYAQEBAQEBAAAAAAAAAAAAAAAAAQIDBP/EACIRAQEAAgIBAwUAAAAAAAAAAAABAhEhMUESUfADIjKx4f/aAAwDAQACEQMRAD8AvFERAREQEREBERAREQERcVQcouuaZrGlziGtAJJJoABqSVWu0XSBJO/qbHiawnCHNB6yUnQNAzAPdme5BYVqvaKM0fI0HhWp8hmsC1bZWSP2p2V4Crj4tAqPFaHZ7YA0EltJJOfUtcaD/wAjhm49wy5qXtuqIR9WIo8HwYG4fKlEGmHSBYqf6p/+uT+F0O6SrHWmJ/Pq3LWbT9HLS0yWMUdr1R0P5DuPccuSru7Q0WhjZmPe3FhdG3J/DIH3gdx4bkVeF17QwWn/AEZGuPw6O/ac1saqCzXHZIyBG0AihxF7qinBwIwnku23bZvszMmGbCWtLvZawkVDXPFauI3U5oiaoolsrt+y1ydS9vVy0JaK4mupqASAQaZ0UtqgIiICIiAiIgIiICIiAiLHt9sbDE+V/ssa5x0GTQSdctyDS7bbYNu6APLcb3ktY3QVAqXOO5oHicgFoNjrxnvK0ttctY44W4QxhcGmRzcxnqADU14tG5VptXts63y47Q09W2ojja/C2OvvHI43aV3eCsDZzpCsllu2Njf9ZrHfdNa91X1ObnUA7RoSd1VNtadHSdtUXy/Y4j2GUMpHvO1DD3NFCe89y33R7sgIIxaZh988VaD/AE2HcBucRmeFaca19scI5rwjNqD39ZIXE4RR0hJcMVT7Fc/Lcr1CqVyAiIiOCqm6QpoobeXw5SYB1lNMR0I4Ow0rzClt5dJVlhmdC4SOLCQ5zWgtqNRmanmqUv8Avp0kr5Se09znGvedOQFB4IsiQWC9ZJpmRMeA57mtBdoMRpU14a08FbF83AwXdJZ4xk2NxB3l7e3iPElwqea88WO8akA5GuXzXpe5rzZa7MyZnsyN04HRzTyNQm9rZpQVnt5ilZKw0cxzXDwNV6Hsk4kja8aOa1w5OAI+a853hAY5XxnVj3N/a4j6BXvsVaMd32Z3+00fty+iFbtERGRERAREQEREBERBwVVnTNtFOwR2SJr2MkFXyU7L/wDbB4DUjkrRnlDGlzjQNBJPAAVJ8lQW2m1Dra/rXkhgxCKLcAaUJHEgVPOm5FjH2T2Llt8hbGAGt9uVw7Le4De48PEqzbu6J4Yx25Hu/IGsrzJqfktlsFbrKLDCyzvZk0YhiaHYyBjLhrXFX0Uoa6uiFrWXVs3Z7NnDGA74j2nfuOa2iIiCwr4vNtngkmfpG0u50GQ5k0His1Vp0xX9hZHZGnNxEj/ygkMHi6p/SgrF95EPdLKC4OL8X5nh1SN1QTUclobRKXZnzGn9ln3vJk1o01PyqtcRQ9n/AL5rNdYyLA3PEdysDYfpG+wRvikY6RhdibhIBaTk7XUGgPOvFdV63aHbP2S0NY1rmSyNdhFKh73tzOpza3VQfrVU7SLaC8mWi0yzRAtbI8uAdQEVpWtDTWquDoutGK7Ih8LpG+TyfkQqCZMrw6Hn1u4/+aT5M/uql6TlERGBERAREQEREBaTazauO74DNKC41o1jdXHmcgOJW7VQ9M9sLrTBA0VOCuHiXvIHoyvgixqb26cZpWSRizxNY9rmGr3uIDgQcxQVoeCgtrv3rKdnDQUoDUeoqum0WgAkBoNN6+IyHatWXThkw21p19QtxY7e9mcUhafwPcw+QotILO3dVZtnshFMtO8g0+SrPCZWDba3xtq2WVzfxs60DmSDTzW/u7pekFOuijkHFjiw+RqPkojDebY4ux1jJNzhl/7MNT4ham07TyE/fMjmHGSMYv3swu9UTSz7y6Y2tZ9zZ3l9P6jmhoPfhJJ9FV95XpJapXSzOxPccz8gBuAGVFjS3zE72WPjPDF1jfAkBw8arG+2CtU2un1bIsQoR4hY8dkAWV9qB7lzES9waNXENHMmg9SiratN1U2XDCMxE2Xx60SfIlUu5ua9KbRWINuuaIaNsz2j9EdPovPD7PmiSsNpV/8ARHZ8N1xk+++V3/uQP+Kod0K9K7KXd9nsVni3tiZXmRU+pKQybZERVgREQEREBERAVN9JHZttpnP9OKGJn55Wkkjk3H+5XIqV6ZrWOvYxvvOL3d5axrB6IsVW4Zra7ONZ9qgEgDmdbEHA6FpeKg91Fq3OWTZ3UII1FCPmo3XqeGwRtGERsA4BjQPKi67VcFnkFJIInV4sb/CybKSQCdaAnmRn6rsc7NackVt3RlY5AerY6E/7TsvFrqt9FDb96IrQ2rrO5kw+E/dv9ThPmFbzSuUXby3elzuieWTRvieNzgWnwrqO8LANlI0NV6mvS5YbVH1dojbI3g4ad4OoPeFXVr6JGwzmSM9ZARTA/NzKnOp95tN+o9VG5kqHBl3cRp4jcs/ZuUC2Wcu0E0JNdKCVqzNqrtjs9oLIyaUrnqK1yrvGW9R94LXVHgsqv3pO2pZDZ3WVjqyyihA9xh9onmMgO9U+xdf2wykyOcXOdm5zjUk76krIbA7Biwuw/FhNPPRaZc2GNpnjxez1kdeWNtfRekwvMb3K+NgNo/tlja5xrJH2JOYGTv1Ch51QqSoiIyIiICIiAiIg+JpMLSTuFV566SbTjtbCd7Xnzcf4V57S2rBZ3cXZDxVCbcOrbQ34ImjxNT9VViHS5FSXYm5zarbBFTslzXP/ACMo53oKeKj1sbQq2+hi7WshntkhA0jDiQA1rAHyOJOg9jyKzGr0tuN1ASuAVX149LkbJMEMLpWDV5fgr+UEHLnRbe7+kixygYpDEeEjSAP1Co8cluOeksaV9grBsV5RTCsUjJB+B7XfIrLqg7ar4mmDWlzjQDUlRa/dv4YJBBERNMTTC09ln53Df+EZ8l0X5er22LrJT2nAupoAACaALKqf26nZJbZnR1wYqNrupl5Vqo+w1FD/AIVk2x5dUneanxWG3/PBK6RNeie7oJ7d1VobiAY57Gk9kuaRk4bxQk07lf3UNw4aDDSmGgpThTSi889GpIvOB4IADwD3iRpbQfuXopSM5dqH6RtmhY7X2BSKUF7BubuczwJrycF3dF1/fZ7cI3HsT0jPAO1jPnUfqVkdI9wfarC/CKyRfes4nCDib4tr40VDRyFpDmmhBBB7wag+aqzmPUQXKwLivIWizRTD+oxrvEjMedVnowIiICIiAiLhxogim1toxSMj4ZlUjtJNjvGc8HYfIAfRWxeF4tNofI8igOmpoMzQKmJpS60SPOrpC4/qNfqrWo1tuOY8lKjfT22VlijNI6tfJT33Frag/hBHiVHXRgyZ6A6cTwWbCauqotZZcvlzkqvlxWmXNlt0lnkbLA8se01Dhu7jxb3FSm/+lG0WlgjjpA0tAfgJxPNM+17ra7h4kqKYarqZZiXBtQMRABcaAEmgqdw71FSXYW7jLaBzDR46+itXaXZk2sCNzuriADSRQudxDQdMhqfIrjYjYdlija57uslIzcMmivwjfzK31umoQDoMyjPl5z2wsjIbXPFCKMY8taKk0DQBqdc6rU2eL2jwCy76tvWzySfHI9/gXEj6L5ZHhhcTwUbbHYy1iGdkzqUjfZnF3wgPbiPfkvSjHggEEEHQjOvJeWrJJSJ43nqxSutBXTera6FbwlfFPE9xdHGYyzEa4S/FVoro3sg05qJVmFeddr7n+y22aICjQ7E38r+03yBp4L0WVUnTNd338Eo99jmH9DgR6PPkqYpV0T2guu1gPuPkaOWLEP8Akpio5sBczrLYY2PFHuJe4HUF+gPeAApGiURERBERAWuv+29VZ3u/SObslsVi3nd7J4nRSAlrxQ0yI4EHcQc0FUWmQBoaNZC4vcdXAZ0J4EkZdyrS1yffyHi93zVq37stNZs3dtrXUbKKAEOypINWOrTPMHuVWXvCIpXAuDnVJOHQE50zVrUY4zcSs2zjJYAtPBpXfDbhoQR5qGmeF0yP386V7t67YzXMLrtMZwmgqf5Oo9VaR1QWk1AcBmMiMs1sLLD1j2t4kf3WtdHicKAgNNakegqpNslY+stA7vm40SFXfsy9xssePUCleIGQJ8FHtu766myTyA0JaY2839kfMnwWZf19iyGCMHLJruT6NHqQVW3S3fGcVmB0BkdzPZYPLEfEK9MzlAYxictjeDaQkcaBY92Q1zWTfBzjYONT4Z/RZjd7dNiszpHBkbS5ziGtaMy4nIABXrsXcbLrsZ+0PYx7nY5HOcA0GlGsDjrQepKrTo8mjsxltswr1QDI2DV8staBvJodU7garItTbZecuLA+U1yDRSKIbmtJ7I7yTUolT69elSzR1EAdO7i0YGfudmfAFYezPW3paBarUG9XAfu42jsh5pnU5uIoDnlpkFhXL0TvJDrXIGj/AOOPM8i85DwBVjWCwMgjbHE0NY3QD/Mz3ojvC5REQREQEREBERBGekGZgsT2yuwMcKl2pAYQ7sDe8nC0c67l5wtbWl5IyqTQEknxPFXX03sd9mhc32cbweZaC3/iVSZJe6gyGgHcOPFSt4x22aUDJxIHEZ+hXzbOycqHg5uh/gr7lZloD6U5U0WFnofA9/A96LpsLNbTI4CgDuPxU+vOvNbMQV1I9f4WkZUFrwO4+WfjRbyKWrRXNajNfcdiB1cB5f8A6IKk2xtuhsr8crgc65NcdNNKqNNcO5drWE6KolG0F9i22lpY4nttIbTDiwmobVx4hRLaB/X2h8srXF7jm2uECgoANTQU4rY0ETK+8VqnHE6qhH1Z6gZBrB+EVP7nVPktdaH1krub6k/2+azrVNhatYPnmf8APJK1HeLx6sb6h3gC5tajvIA8FmR7S2l4bGZJQzRrMbgAPyjJa+wwukaWta55M7QA1pcTWN4AACtbYrorkZLDa7U/A5hDxAAHHQ0xurQZmtBXRZW6iZbBWOaKwxttJdjJcQHmrmNJ7LTXfTOm6tFIlwuVXMREQEREBERARdVotDWNLnmgGpKgd/bfyElllaa50oA5x788gFLZOaJNtjcX2yxyQZBxoWk7nNzH1HivN0kJjeQRmrMn2jtANXWm0x6ZvYWtrv8AZqKc1H7Xsy2ZpcHVqa42nEATXd4bq07lJljl+N2sy0iL5AfFfJseJjnAHsgV86DlwXfe+z00IxUxs+JmY8RuWLDexbA6Eey9zXO/TXDTfvKOj7s7+yRyPiFnRSZDktMbRhblqVk2GTIVViWNsJaLZ3fbmNFXa7loutXBets6Z1utxkcuY8m1Kx4Y95XVabRXIaKD4nlxGp0CkWxOwcl5Fxx9VEwgOkpUknPCwaVpmTuqForiuWW3WhtngFS7V3usaNXO7h6nJekdnrjjsdnZZ4R2WDU6ucc3OPeSoXhi7K7HWe74urgaak1dI+he4niaadwW7ouURkREQEREBERAWPbbayFhfI4NaN/0HErove92WeMvkPc0b3HcAFV193nNanYnB5G5p7LRyb9UGw2i2nfaXUb2WDRtfU96iwu60gl0cuZz9lpHcOS74bI+u4HgTT5qQWCz0oJo/GlPIjXwUqxGDe1piP3rC4b3RnQd7DUegWZYHx2h2KEiNwzxMOE1HxxnI8xkpbaLnDm4ozjHwuycOTv5USvO4QCZYCWPbqR2SD+ID5j1Xny+hhlzOL7z5+9t73xWS8lrg20YIy7LrP6b8si7v5+e5QzabZbC4vjYWOpiMZFAQdHNrx/zNSOxXx15MFqFHDRugcfi/Nwpl45DtllyFnlOJtfupSO038B4j5+VLhnljfR9Tvxff+sXePPhWEXwnfp3OG7kVk2XQLZ7SXSWPMlKFrhjHL3h6Z8CtNHOAu2tV0t3GxC7WUGq1jrZwXy20Hn/AJw3rW2dNlPasu758l9XPdE1tmEFnbic79rW73OO5vErY7JbC2m8n9gYIq9qZ47I7m/G7uGXEhX3svslBd8PV2duZzfI7N8h4uPDgNAh0x9i9jIrtgwM7UjqGSUiheeA4NG4fVSJERgREQEREBERAXXPMGNLnZBoJPICpXYtZtI6llkpwA83BBBrztDrRIZJK55AZ9hvAfUpaoBk9go1w0+Fw9pvnnyK6wzCMhlw4d6y7OMQw7nZg8HbvPRBhxx5EbqgnvyoFk2S2OiyFC3exwq0+G494X1HFmQeHqCuGw1KqMqd/ZxwgtIFXR1qQOLTvHccwtPPbmy5+y8b+PceIWxDaEEZEcOK01/XaRWWMfmaOPELPpa20N83eJBVowvb6eXun01XTdttEwdFNXGcjqTi+LuGQruqe9bKO0dY2vvN9QtFerTDI2ePce0OIOVPp4jgsZ4TPHValbK0NEsdJP8AUYereMzjaa4X/SvfyUBnumQTuhYx73NNAGNLiQfZOQ4KfwyYpGybpB1bqe8CKtVj9HDhgmFAHYmEmmZyLczwBZ6phfVjz3OGZ9vCnrn6JbxtBFYepb8czgyn6c3nyVn7LdDFms1H2k/aX8CMMY/Tq7xPgrERdDdfEULWgNaA0DIAAADuAGi+0REEREBERAREQEREBYl7WfrIJGjUtNOYzHyWWuCgrSJxOrSP84rsEFDwruK2F92HqpiAOy7tN5HUeBWM2c5YjUA1oc/LeqMC0X43rOrAxP4D2jX5rMsMokBwmrgMwcj5KGy1sl5uL/YlHZduzpTzUqvCRrohOzKSLX8TR7TTyGY5Kybm1ymqznwOHtCncdfJIoiag6Gla8OA4c0MgNHVJqK7yu1k44/NGELve7zBPVvsuz8/5151WLaLMHNLTofqpltBYw+IO3jMd4/7+ai1PQrLcaywRYocyasc0U3dl49VaPR/DT7Q7djDR4Yif+QVe3Hd75XOiiGIvk03ANzJPAaZq4rkukWaBsQzIzc74nHNx8/osYzVy+eC9tgiItoIiICIiAiIgIiICIiAiIgwL5uwTx4dHDNp4H+DooI6MscWuGEjIj+6spae/bhE4xN7Mg0O49zu7v3KiEW6xRzswStDhurqOR1C6bDcIa3A6ZxYcu0Kmnw19M13zNdE4skBa4bj8xxHJdsL65eP8obrNYxhyNWU9kkVFBuJGYXY6ylvtDxBy8CFixyVyPgfou6GZzchp8JzHluVR9TQjC478JGZJpvUUFmc9wZG0ue40a0bz9BxKklutdGOypUUAGZJO4ALe7HXAYWdZM2kj9x1Y3hzO/wWasd+ymy7LHCBk6R2b38TrQfhr5/LeoiAiIgIiICIiAiIgIiICIiAiIgIiIMS33ZHO3DK0HgdCO8HUKOWrY57M4XB4+F3ZPnofRS5EFeuuqdpOKJ/gMXq1dsN3zvIAifzcMPq5TwIVdjT3Rs+IiHyEOk3U9ln5a7+/wCS3AXKKAiIgIiICIiAiIgIiICIiAiIg//Z"/>
          <p:cNvSpPr>
            <a:spLocks noChangeAspect="1" noChangeArrowheads="1"/>
          </p:cNvSpPr>
          <p:nvPr/>
        </p:nvSpPr>
        <p:spPr bwMode="auto">
          <a:xfrm>
            <a:off x="63500" y="-1071563"/>
            <a:ext cx="1781175" cy="2219326"/>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77508" name="AutoShape 4" descr="data:image/jpeg;base64,/9j/4AAQSkZJRgABAQAAAQABAAD/2wCEAAkGBhQREBUSEBQVFBUWFxQXGRQUFRUUGRYaFRQVFxcWFxgXHSYeGhkkGRUUHy8gIycqLCwsFx4xNTAqNSgrLCkBCQoKDgwNFw8PFCkcFxwpKSksKSwrKSkpKSwpKSkpLCkpKS0sNSk1LCkpKSwsLCs1LSksKSwsLCkqMS0xLSksLP/AABEIAOkAuwMBIgACEQEDEQH/xAAcAAEAAgIDAQAAAAAAAAAAAAAABgcEBQEDCAL/xABAEAABAwEFBAcFBwMEAgMAAAABAAIDEQQFEiExBkFRcQcTImGBkaEyQlKxwRQjYnKCktFD4fAzY7Lxc6JTk8L/xAAYAQEBAQEBAAAAAAAAAAAAAAAAAQIDBP/EACIRAQEAAgIBAwUAAAAAAAAAAAABAhEhMUESUfADIjKx4f/aAAwDAQACEQMRAD8AvFERAREQEREBERAREQERcVQcouuaZrGlziGtAJJJoABqSVWu0XSBJO/qbHiawnCHNB6yUnQNAzAPdme5BYVqvaKM0fI0HhWp8hmsC1bZWSP2p2V4Crj4tAqPFaHZ7YA0EltJJOfUtcaD/wAjhm49wy5qXtuqIR9WIo8HwYG4fKlEGmHSBYqf6p/+uT+F0O6SrHWmJ/Pq3LWbT9HLS0yWMUdr1R0P5DuPccuSru7Q0WhjZmPe3FhdG3J/DIH3gdx4bkVeF17QwWn/AEZGuPw6O/ac1saqCzXHZIyBG0AihxF7qinBwIwnku23bZvszMmGbCWtLvZawkVDXPFauI3U5oiaoolsrt+y1ydS9vVy0JaK4mupqASAQaZ0UtqgIiICIiAiIgIiICIiAiLHt9sbDE+V/ssa5x0GTQSdctyDS7bbYNu6APLcb3ktY3QVAqXOO5oHicgFoNjrxnvK0ttctY44W4QxhcGmRzcxnqADU14tG5VptXts63y47Q09W2ojja/C2OvvHI43aV3eCsDZzpCsllu2Njf9ZrHfdNa91X1ObnUA7RoSd1VNtadHSdtUXy/Y4j2GUMpHvO1DD3NFCe89y33R7sgIIxaZh988VaD/AE2HcBucRmeFaca19scI5rwjNqD39ZIXE4RR0hJcMVT7Fc/Lcr1CqVyAiIiOCqm6QpoobeXw5SYB1lNMR0I4Ow0rzClt5dJVlhmdC4SOLCQ5zWgtqNRmanmqUv8Avp0kr5Se09znGvedOQFB4IsiQWC9ZJpmRMeA57mtBdoMRpU14a08FbF83AwXdJZ4xk2NxB3l7e3iPElwqea88WO8akA5GuXzXpe5rzZa7MyZnsyN04HRzTyNQm9rZpQVnt5ilZKw0cxzXDwNV6Hsk4kja8aOa1w5OAI+a853hAY5XxnVj3N/a4j6BXvsVaMd32Z3+00fty+iFbtERGRERAREQEREBERBwVVnTNtFOwR2SJr2MkFXyU7L/wDbB4DUjkrRnlDGlzjQNBJPAAVJ8lQW2m1Dra/rXkhgxCKLcAaUJHEgVPOm5FjH2T2Llt8hbGAGt9uVw7Le4De48PEqzbu6J4Yx25Hu/IGsrzJqfktlsFbrKLDCyzvZk0YhiaHYyBjLhrXFX0Uoa6uiFrWXVs3Z7NnDGA74j2nfuOa2iIiCwr4vNtngkmfpG0u50GQ5k0His1Vp0xX9hZHZGnNxEj/ygkMHi6p/SgrF95EPdLKC4OL8X5nh1SN1QTUclobRKXZnzGn9ln3vJk1o01PyqtcRQ9n/AL5rNdYyLA3PEdysDYfpG+wRvikY6RhdibhIBaTk7XUGgPOvFdV63aHbP2S0NY1rmSyNdhFKh73tzOpza3VQfrVU7SLaC8mWi0yzRAtbI8uAdQEVpWtDTWquDoutGK7Ih8LpG+TyfkQqCZMrw6Hn1u4/+aT5M/uql6TlERGBERAREQEREBaTazauO74DNKC41o1jdXHmcgOJW7VQ9M9sLrTBA0VOCuHiXvIHoyvgixqb26cZpWSRizxNY9rmGr3uIDgQcxQVoeCgtrv3rKdnDQUoDUeoqum0WgAkBoNN6+IyHatWXThkw21p19QtxY7e9mcUhafwPcw+QotILO3dVZtnshFMtO8g0+SrPCZWDba3xtq2WVzfxs60DmSDTzW/u7pekFOuijkHFjiw+RqPkojDebY4ux1jJNzhl/7MNT4ham07TyE/fMjmHGSMYv3swu9UTSz7y6Y2tZ9zZ3l9P6jmhoPfhJJ9FV95XpJapXSzOxPccz8gBuAGVFjS3zE72WPjPDF1jfAkBw8arG+2CtU2un1bIsQoR4hY8dkAWV9qB7lzES9waNXENHMmg9SiratN1U2XDCMxE2Xx60SfIlUu5ua9KbRWINuuaIaNsz2j9EdPovPD7PmiSsNpV/8ARHZ8N1xk+++V3/uQP+Kod0K9K7KXd9nsVni3tiZXmRU+pKQybZERVgREQEREBERAVN9JHZttpnP9OKGJn55Wkkjk3H+5XIqV6ZrWOvYxvvOL3d5axrB6IsVW4Zra7ONZ9qgEgDmdbEHA6FpeKg91Fq3OWTZ3UII1FCPmo3XqeGwRtGERsA4BjQPKi67VcFnkFJIInV4sb/CybKSQCdaAnmRn6rsc7NackVt3RlY5AerY6E/7TsvFrqt9FDb96IrQ2rrO5kw+E/dv9ThPmFbzSuUXby3elzuieWTRvieNzgWnwrqO8LANlI0NV6mvS5YbVH1dojbI3g4ad4OoPeFXVr6JGwzmSM9ZARTA/NzKnOp95tN+o9VG5kqHBl3cRp4jcs/ZuUC2Wcu0E0JNdKCVqzNqrtjs9oLIyaUrnqK1yrvGW9R94LXVHgsqv3pO2pZDZ3WVjqyyihA9xh9onmMgO9U+xdf2wykyOcXOdm5zjUk76krIbA7Biwuw/FhNPPRaZc2GNpnjxez1kdeWNtfRekwvMb3K+NgNo/tlja5xrJH2JOYGTv1Ch51QqSoiIyIiICIiAiIg+JpMLSTuFV566SbTjtbCd7Xnzcf4V57S2rBZ3cXZDxVCbcOrbQ34ImjxNT9VViHS5FSXYm5zarbBFTslzXP/ACMo53oKeKj1sbQq2+hi7WshntkhA0jDiQA1rAHyOJOg9jyKzGr0tuN1ASuAVX149LkbJMEMLpWDV5fgr+UEHLnRbe7+kixygYpDEeEjSAP1Co8cluOeksaV9grBsV5RTCsUjJB+B7XfIrLqg7ar4mmDWlzjQDUlRa/dv4YJBBERNMTTC09ln53Df+EZ8l0X5er22LrJT2nAupoAACaALKqf26nZJbZnR1wYqNrupl5Vqo+w1FD/AIVk2x5dUneanxWG3/PBK6RNeie7oJ7d1VobiAY57Gk9kuaRk4bxQk07lf3UNw4aDDSmGgpThTSi889GpIvOB4IADwD3iRpbQfuXopSM5dqH6RtmhY7X2BSKUF7BubuczwJrycF3dF1/fZ7cI3HsT0jPAO1jPnUfqVkdI9wfarC/CKyRfes4nCDib4tr40VDRyFpDmmhBBB7wag+aqzmPUQXKwLivIWizRTD+oxrvEjMedVnowIiICIiAiLhxogim1toxSMj4ZlUjtJNjvGc8HYfIAfRWxeF4tNofI8igOmpoMzQKmJpS60SPOrpC4/qNfqrWo1tuOY8lKjfT22VlijNI6tfJT33Frag/hBHiVHXRgyZ6A6cTwWbCauqotZZcvlzkqvlxWmXNlt0lnkbLA8se01Dhu7jxb3FSm/+lG0WlgjjpA0tAfgJxPNM+17ra7h4kqKYarqZZiXBtQMRABcaAEmgqdw71FSXYW7jLaBzDR46+itXaXZk2sCNzuriADSRQudxDQdMhqfIrjYjYdlija57uslIzcMmivwjfzK31umoQDoMyjPl5z2wsjIbXPFCKMY8taKk0DQBqdc6rU2eL2jwCy76tvWzySfHI9/gXEj6L5ZHhhcTwUbbHYy1iGdkzqUjfZnF3wgPbiPfkvSjHggEEEHQjOvJeWrJJSJ43nqxSutBXTera6FbwlfFPE9xdHGYyzEa4S/FVoro3sg05qJVmFeddr7n+y22aICjQ7E38r+03yBp4L0WVUnTNd338Eo99jmH9DgR6PPkqYpV0T2guu1gPuPkaOWLEP8Akpio5sBczrLYY2PFHuJe4HUF+gPeAApGiURERBERAWuv+29VZ3u/SObslsVi3nd7J4nRSAlrxQ0yI4EHcQc0FUWmQBoaNZC4vcdXAZ0J4EkZdyrS1yffyHi93zVq37stNZs3dtrXUbKKAEOypINWOrTPMHuVWXvCIpXAuDnVJOHQE50zVrUY4zcSs2zjJYAtPBpXfDbhoQR5qGmeF0yP386V7t67YzXMLrtMZwmgqf5Oo9VaR1QWk1AcBmMiMs1sLLD1j2t4kf3WtdHicKAgNNakegqpNslY+stA7vm40SFXfsy9xssePUCleIGQJ8FHtu766myTyA0JaY2839kfMnwWZf19iyGCMHLJruT6NHqQVW3S3fGcVmB0BkdzPZYPLEfEK9MzlAYxictjeDaQkcaBY92Q1zWTfBzjYONT4Z/RZjd7dNiszpHBkbS5ziGtaMy4nIABXrsXcbLrsZ+0PYx7nY5HOcA0GlGsDjrQepKrTo8mjsxltswr1QDI2DV8staBvJodU7garItTbZecuLA+U1yDRSKIbmtJ7I7yTUolT69elSzR1EAdO7i0YGfudmfAFYezPW3paBarUG9XAfu42jsh5pnU5uIoDnlpkFhXL0TvJDrXIGj/AOOPM8i85DwBVjWCwMgjbHE0NY3QD/Mz3ojvC5REQREQEREBERBGekGZgsT2yuwMcKl2pAYQ7sDe8nC0c67l5wtbWl5IyqTQEknxPFXX03sd9mhc32cbweZaC3/iVSZJe6gyGgHcOPFSt4x22aUDJxIHEZ+hXzbOycqHg5uh/gr7lZloD6U5U0WFnofA9/A96LpsLNbTI4CgDuPxU+vOvNbMQV1I9f4WkZUFrwO4+WfjRbyKWrRXNajNfcdiB1cB5f8A6IKk2xtuhsr8crgc65NcdNNKqNNcO5drWE6KolG0F9i22lpY4nttIbTDiwmobVx4hRLaB/X2h8srXF7jm2uECgoANTQU4rY0ETK+8VqnHE6qhH1Z6gZBrB+EVP7nVPktdaH1krub6k/2+azrVNhatYPnmf8APJK1HeLx6sb6h3gC5tajvIA8FmR7S2l4bGZJQzRrMbgAPyjJa+wwukaWta55M7QA1pcTWN4AACtbYrorkZLDa7U/A5hDxAAHHQ0xurQZmtBXRZW6iZbBWOaKwxttJdjJcQHmrmNJ7LTXfTOm6tFIlwuVXMREQEREBERARdVotDWNLnmgGpKgd/bfyElllaa50oA5x788gFLZOaJNtjcX2yxyQZBxoWk7nNzH1HivN0kJjeQRmrMn2jtANXWm0x6ZvYWtrv8AZqKc1H7Xsy2ZpcHVqa42nEATXd4bq07lJljl+N2sy0iL5AfFfJseJjnAHsgV86DlwXfe+z00IxUxs+JmY8RuWLDexbA6Eey9zXO/TXDTfvKOj7s7+yRyPiFnRSZDktMbRhblqVk2GTIVViWNsJaLZ3fbmNFXa7loutXBets6Z1utxkcuY8m1Kx4Y95XVabRXIaKD4nlxGp0CkWxOwcl5Fxx9VEwgOkpUknPCwaVpmTuqForiuWW3WhtngFS7V3usaNXO7h6nJekdnrjjsdnZZ4R2WDU6ucc3OPeSoXhi7K7HWe74urgaak1dI+he4niaadwW7ouURkREQEREBERAWPbbayFhfI4NaN/0HErove92WeMvkPc0b3HcAFV193nNanYnB5G5p7LRyb9UGw2i2nfaXUb2WDRtfU96iwu60gl0cuZz9lpHcOS74bI+u4HgTT5qQWCz0oJo/GlPIjXwUqxGDe1piP3rC4b3RnQd7DUegWZYHx2h2KEiNwzxMOE1HxxnI8xkpbaLnDm4ozjHwuycOTv5USvO4QCZYCWPbqR2SD+ID5j1Xny+hhlzOL7z5+9t73xWS8lrg20YIy7LrP6b8si7v5+e5QzabZbC4vjYWOpiMZFAQdHNrx/zNSOxXx15MFqFHDRugcfi/Nwpl45DtllyFnlOJtfupSO038B4j5+VLhnljfR9Tvxff+sXePPhWEXwnfp3OG7kVk2XQLZ7SXSWPMlKFrhjHL3h6Z8CtNHOAu2tV0t3GxC7WUGq1jrZwXy20Hn/AJw3rW2dNlPasu758l9XPdE1tmEFnbic79rW73OO5vErY7JbC2m8n9gYIq9qZ47I7m/G7uGXEhX3svslBd8PV2duZzfI7N8h4uPDgNAh0x9i9jIrtgwM7UjqGSUiheeA4NG4fVSJERgREQEREBERAXXPMGNLnZBoJPICpXYtZtI6llkpwA83BBBrztDrRIZJK55AZ9hvAfUpaoBk9go1w0+Fw9pvnnyK6wzCMhlw4d6y7OMQw7nZg8HbvPRBhxx5EbqgnvyoFk2S2OiyFC3exwq0+G494X1HFmQeHqCuGw1KqMqd/ZxwgtIFXR1qQOLTvHccwtPPbmy5+y8b+PceIWxDaEEZEcOK01/XaRWWMfmaOPELPpa20N83eJBVowvb6eXun01XTdttEwdFNXGcjqTi+LuGQruqe9bKO0dY2vvN9QtFerTDI2ePce0OIOVPp4jgsZ4TPHValbK0NEsdJP8AUYereMzjaa4X/SvfyUBnumQTuhYx73NNAGNLiQfZOQ4KfwyYpGybpB1bqe8CKtVj9HDhgmFAHYmEmmZyLczwBZ6phfVjz3OGZ9vCnrn6JbxtBFYepb8czgyn6c3nyVn7LdDFms1H2k/aX8CMMY/Tq7xPgrERdDdfEULWgNaA0DIAAADuAGi+0REEREBERAREQEREBYl7WfrIJGjUtNOYzHyWWuCgrSJxOrSP84rsEFDwruK2F92HqpiAOy7tN5HUeBWM2c5YjUA1oc/LeqMC0X43rOrAxP4D2jX5rMsMokBwmrgMwcj5KGy1sl5uL/YlHZduzpTzUqvCRrohOzKSLX8TR7TTyGY5Kybm1ymqznwOHtCncdfJIoiag6Gla8OA4c0MgNHVJqK7yu1k44/NGELve7zBPVvsuz8/5151WLaLMHNLTofqpltBYw+IO3jMd4/7+ai1PQrLcaywRYocyasc0U3dl49VaPR/DT7Q7djDR4Yif+QVe3Hd75XOiiGIvk03ANzJPAaZq4rkukWaBsQzIzc74nHNx8/osYzVy+eC9tgiItoIiICIiAiIgIiICIiAiIgwL5uwTx4dHDNp4H+DooI6MscWuGEjIj+6spae/bhE4xN7Mg0O49zu7v3KiEW6xRzswStDhurqOR1C6bDcIa3A6ZxYcu0Kmnw19M13zNdE4skBa4bj8xxHJdsL65eP8obrNYxhyNWU9kkVFBuJGYXY6ylvtDxBy8CFixyVyPgfou6GZzchp8JzHluVR9TQjC478JGZJpvUUFmc9wZG0ue40a0bz9BxKklutdGOypUUAGZJO4ALe7HXAYWdZM2kj9x1Y3hzO/wWasd+ymy7LHCBk6R2b38TrQfhr5/LeoiAiIgIiICIiAiIgIiICIiAiIgIiIMS33ZHO3DK0HgdCO8HUKOWrY57M4XB4+F3ZPnofRS5EFeuuqdpOKJ/gMXq1dsN3zvIAifzcMPq5TwIVdjT3Rs+IiHyEOk3U9ln5a7+/wCS3AXKKAiIgIiICIiAiIgIiICIiAiIg//Z"/>
          <p:cNvSpPr>
            <a:spLocks noChangeAspect="1" noChangeArrowheads="1"/>
          </p:cNvSpPr>
          <p:nvPr/>
        </p:nvSpPr>
        <p:spPr bwMode="auto">
          <a:xfrm>
            <a:off x="63500" y="-1071563"/>
            <a:ext cx="1781175" cy="221932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77510" name="Picture 6" descr="http://t3.gstatic.com/images?q=tbn:ANd9GcT-qii9jE6a8hUYA-AFflOkdkb0XXs3u4lPldEKvtMlf9BMcJkX"/>
          <p:cNvPicPr>
            <a:picLocks noChangeAspect="1" noChangeArrowheads="1"/>
          </p:cNvPicPr>
          <p:nvPr/>
        </p:nvPicPr>
        <p:blipFill>
          <a:blip r:embed="rId2" cstate="print"/>
          <a:srcRect/>
          <a:stretch>
            <a:fillRect/>
          </a:stretch>
        </p:blipFill>
        <p:spPr bwMode="auto">
          <a:xfrm>
            <a:off x="4932040" y="2492896"/>
            <a:ext cx="4015333" cy="4015333"/>
          </a:xfrm>
          <a:prstGeom prst="rect">
            <a:avLst/>
          </a:prstGeom>
          <a:noFill/>
        </p:spPr>
      </p:pic>
    </p:spTree>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9600" dirty="0" smtClean="0"/>
              <a:t>stoffilter</a:t>
            </a:r>
            <a:endParaRPr lang="nl-NL" sz="9600" dirty="0"/>
          </a:p>
        </p:txBody>
      </p:sp>
      <p:sp>
        <p:nvSpPr>
          <p:cNvPr id="3" name="Tijdelijke aanduiding voor inhoud 2"/>
          <p:cNvSpPr>
            <a:spLocks noGrp="1"/>
          </p:cNvSpPr>
          <p:nvPr>
            <p:ph idx="1"/>
          </p:nvPr>
        </p:nvSpPr>
        <p:spPr/>
        <p:txBody>
          <a:bodyPr/>
          <a:lstStyle/>
          <a:p>
            <a:r>
              <a:rPr lang="nl-NL" sz="5400" dirty="0" smtClean="0"/>
              <a:t>P1 hinderlijke stof</a:t>
            </a:r>
          </a:p>
          <a:p>
            <a:r>
              <a:rPr lang="nl-NL" sz="5400" dirty="0" smtClean="0"/>
              <a:t>P2 schadelijke stof</a:t>
            </a:r>
          </a:p>
          <a:p>
            <a:r>
              <a:rPr lang="nl-NL" sz="5400" dirty="0" smtClean="0"/>
              <a:t>P3 giftige stof</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18</a:t>
            </a:fld>
            <a:endParaRPr lang="nl-NL"/>
          </a:p>
        </p:txBody>
      </p:sp>
    </p:spTree>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Stoffilters: nadelen en risico’s</a:t>
            </a:r>
            <a:endParaRPr lang="nl-NL" dirty="0"/>
          </a:p>
        </p:txBody>
      </p:sp>
      <p:sp>
        <p:nvSpPr>
          <p:cNvPr id="3" name="Tijdelijke aanduiding voor inhoud 2"/>
          <p:cNvSpPr>
            <a:spLocks noGrp="1"/>
          </p:cNvSpPr>
          <p:nvPr>
            <p:ph idx="1"/>
          </p:nvPr>
        </p:nvSpPr>
        <p:spPr/>
        <p:txBody>
          <a:bodyPr/>
          <a:lstStyle/>
          <a:p>
            <a:r>
              <a:rPr lang="nl-NL" dirty="0" smtClean="0"/>
              <a:t>Lekkage (bijv. door baardgroei)</a:t>
            </a:r>
          </a:p>
          <a:p>
            <a:r>
              <a:rPr lang="nl-NL" dirty="0" smtClean="0"/>
              <a:t>Verstoppen of doorslaan</a:t>
            </a:r>
          </a:p>
          <a:p>
            <a:r>
              <a:rPr lang="nl-NL" dirty="0" smtClean="0"/>
              <a:t>Geen bescherming tegen zuurstoftekort</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19</a:t>
            </a:fld>
            <a:endParaRPr lang="nl-NL"/>
          </a:p>
        </p:txBody>
      </p:sp>
    </p:spTree>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9600" dirty="0" smtClean="0">
                <a:solidFill>
                  <a:schemeClr val="tx1"/>
                </a:solidFill>
              </a:rPr>
              <a:t>CE</a:t>
            </a:r>
            <a:endParaRPr lang="nl-NL" sz="9600" dirty="0">
              <a:solidFill>
                <a:schemeClr val="tx1"/>
              </a:solidFill>
            </a:endParaRPr>
          </a:p>
        </p:txBody>
      </p:sp>
      <p:sp>
        <p:nvSpPr>
          <p:cNvPr id="3" name="Tijdelijke aanduiding voor inhoud 2"/>
          <p:cNvSpPr>
            <a:spLocks noGrp="1"/>
          </p:cNvSpPr>
          <p:nvPr>
            <p:ph idx="1"/>
          </p:nvPr>
        </p:nvSpPr>
        <p:spPr/>
        <p:txBody>
          <a:bodyPr/>
          <a:lstStyle/>
          <a:p>
            <a:pPr marL="95250" indent="0">
              <a:buNone/>
            </a:pPr>
            <a:r>
              <a:rPr lang="nl-NL" sz="4800" dirty="0"/>
              <a:t>CE </a:t>
            </a:r>
            <a:r>
              <a:rPr lang="nl-NL" sz="4800" dirty="0" smtClean="0"/>
              <a:t>= </a:t>
            </a:r>
          </a:p>
          <a:p>
            <a:pPr marL="95250" indent="0">
              <a:buNone/>
            </a:pPr>
            <a:r>
              <a:rPr lang="nl-NL" sz="4800" dirty="0" err="1" smtClean="0"/>
              <a:t>Conformité</a:t>
            </a:r>
            <a:r>
              <a:rPr lang="nl-NL" sz="4800" dirty="0" smtClean="0"/>
              <a:t> </a:t>
            </a:r>
            <a:r>
              <a:rPr lang="nl-NL" sz="4800" dirty="0" err="1" smtClean="0"/>
              <a:t>Européenne</a:t>
            </a:r>
            <a:r>
              <a:rPr lang="nl-NL" sz="4800" dirty="0" smtClean="0"/>
              <a:t> = </a:t>
            </a:r>
          </a:p>
          <a:p>
            <a:pPr marL="95250" indent="0">
              <a:buNone/>
            </a:pPr>
            <a:r>
              <a:rPr lang="nl-NL" sz="4800" dirty="0" smtClean="0"/>
              <a:t>in </a:t>
            </a:r>
            <a:r>
              <a:rPr lang="nl-NL" sz="4800" dirty="0"/>
              <a:t>overeenstemming met de Europese regelgeving.</a:t>
            </a:r>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a:t>
            </a:fld>
            <a:endParaRPr lang="nl-NL"/>
          </a:p>
        </p:txBody>
      </p:sp>
    </p:spTree>
    <p:extLst>
      <p:ext uri="{BB962C8B-B14F-4D97-AF65-F5344CB8AC3E}">
        <p14:creationId xmlns:p14="http://schemas.microsoft.com/office/powerpoint/2010/main" val="2603473379"/>
      </p:ext>
    </p:extLst>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09600"/>
            <a:ext cx="9144000" cy="1143000"/>
          </a:xfrm>
        </p:spPr>
        <p:txBody>
          <a:bodyPr/>
          <a:lstStyle/>
          <a:p>
            <a:r>
              <a:rPr lang="nl-NL" dirty="0" smtClean="0"/>
              <a:t>Onafhankelijke adembescherming</a:t>
            </a:r>
            <a:endParaRPr lang="nl-NL" dirty="0"/>
          </a:p>
        </p:txBody>
      </p:sp>
      <p:sp>
        <p:nvSpPr>
          <p:cNvPr id="3" name="Tijdelijke aanduiding voor inhoud 2"/>
          <p:cNvSpPr>
            <a:spLocks noGrp="1"/>
          </p:cNvSpPr>
          <p:nvPr>
            <p:ph idx="1"/>
          </p:nvPr>
        </p:nvSpPr>
        <p:spPr/>
        <p:txBody>
          <a:bodyPr/>
          <a:lstStyle/>
          <a:p>
            <a:r>
              <a:rPr lang="nl-NL" dirty="0" smtClean="0"/>
              <a:t>Als er minder </a:t>
            </a:r>
            <a:r>
              <a:rPr lang="nl-NL" dirty="0" smtClean="0"/>
              <a:t>dan 19% </a:t>
            </a:r>
            <a:r>
              <a:rPr lang="nl-NL" dirty="0" smtClean="0"/>
              <a:t>zuurstof aanwezig is</a:t>
            </a:r>
            <a:endParaRPr lang="nl-NL" dirty="0" smtClean="0"/>
          </a:p>
          <a:p>
            <a:r>
              <a:rPr lang="nl-NL" dirty="0" smtClean="0"/>
              <a:t>Gevaarlijke stoffen in de lucht</a:t>
            </a:r>
          </a:p>
          <a:p>
            <a:pPr>
              <a:buNone/>
            </a:pP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20</a:t>
            </a:fld>
            <a:endParaRPr lang="nl-NL"/>
          </a:p>
        </p:txBody>
      </p:sp>
    </p:spTree>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Verse luchtkap</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21</a:t>
            </a:fld>
            <a:endParaRPr lang="nl-NL"/>
          </a:p>
        </p:txBody>
      </p:sp>
      <p:pic>
        <p:nvPicPr>
          <p:cNvPr id="279554" name="Picture 2" descr="http://www.imbemagroep.com/images/nieuws_images/214/pic_sundstrom_sr99sr540.jpg"/>
          <p:cNvPicPr>
            <a:picLocks noChangeAspect="1" noChangeArrowheads="1"/>
          </p:cNvPicPr>
          <p:nvPr/>
        </p:nvPicPr>
        <p:blipFill>
          <a:blip r:embed="rId2" cstate="print"/>
          <a:srcRect/>
          <a:stretch>
            <a:fillRect/>
          </a:stretch>
        </p:blipFill>
        <p:spPr bwMode="auto">
          <a:xfrm>
            <a:off x="6300192" y="3094695"/>
            <a:ext cx="2508870" cy="3763305"/>
          </a:xfrm>
          <a:prstGeom prst="rect">
            <a:avLst/>
          </a:prstGeom>
          <a:noFill/>
        </p:spPr>
      </p:pic>
      <p:pic>
        <p:nvPicPr>
          <p:cNvPr id="279556" name="Picture 4" descr="http://www.multiweld.com/uploadedImages/Nieuws/verseluchtsysteem.gif"/>
          <p:cNvPicPr>
            <a:picLocks noChangeAspect="1" noChangeArrowheads="1"/>
          </p:cNvPicPr>
          <p:nvPr/>
        </p:nvPicPr>
        <p:blipFill>
          <a:blip r:embed="rId3" cstate="print"/>
          <a:srcRect/>
          <a:stretch>
            <a:fillRect/>
          </a:stretch>
        </p:blipFill>
        <p:spPr bwMode="auto">
          <a:xfrm>
            <a:off x="0" y="2132856"/>
            <a:ext cx="4572000" cy="4572000"/>
          </a:xfrm>
          <a:prstGeom prst="rect">
            <a:avLst/>
          </a:prstGeom>
          <a:noFill/>
        </p:spPr>
      </p:pic>
    </p:spTree>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Volgelaatmasker</a:t>
            </a:r>
            <a:r>
              <a:rPr lang="nl-NL" dirty="0" smtClean="0"/>
              <a:t> met luchtflessen</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22</a:t>
            </a:fld>
            <a:endParaRPr lang="nl-NL"/>
          </a:p>
        </p:txBody>
      </p:sp>
      <p:pic>
        <p:nvPicPr>
          <p:cNvPr id="283650" name="Picture 2" descr="http://t2.gstatic.com/images?q=tbn:ANd9GcRz_N4k9BjNNUhRWydGA1YtOd5Df1ohd7zNe95X5v9T6p01ol2ExwA2kta2"/>
          <p:cNvPicPr>
            <a:picLocks noChangeAspect="1" noChangeArrowheads="1"/>
          </p:cNvPicPr>
          <p:nvPr/>
        </p:nvPicPr>
        <p:blipFill>
          <a:blip r:embed="rId2" cstate="print"/>
          <a:srcRect/>
          <a:stretch>
            <a:fillRect/>
          </a:stretch>
        </p:blipFill>
        <p:spPr bwMode="auto">
          <a:xfrm>
            <a:off x="6660232" y="3068960"/>
            <a:ext cx="2483768" cy="4098220"/>
          </a:xfrm>
          <a:prstGeom prst="rect">
            <a:avLst/>
          </a:prstGeom>
          <a:noFill/>
        </p:spPr>
      </p:pic>
    </p:spTree>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Afhankelijk of onafhankelijk </a:t>
            </a:r>
            <a:br>
              <a:rPr lang="nl-NL" dirty="0"/>
            </a:br>
            <a:endParaRPr lang="nl-NL" dirty="0"/>
          </a:p>
        </p:txBody>
      </p:sp>
      <p:sp>
        <p:nvSpPr>
          <p:cNvPr id="3" name="Tijdelijke aanduiding voor inhoud 2"/>
          <p:cNvSpPr>
            <a:spLocks noGrp="1"/>
          </p:cNvSpPr>
          <p:nvPr>
            <p:ph idx="1"/>
          </p:nvPr>
        </p:nvSpPr>
        <p:spPr/>
        <p:txBody>
          <a:bodyPr/>
          <a:lstStyle/>
          <a:p>
            <a:r>
              <a:rPr lang="nl-NL" dirty="0" smtClean="0"/>
              <a:t>Bij </a:t>
            </a:r>
            <a:r>
              <a:rPr lang="nl-NL" dirty="0"/>
              <a:t>het gebruik van onafhankelijke adembescherming is men niet afhankelijk van de kwaliteit van de lucht in de omgeving. Er zijn verschillende situaties waarbij het absoluut noodzakelijk is om onafhankelijke adembescherming te gebruiken: </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23</a:t>
            </a:fld>
            <a:endParaRPr lang="nl-NL"/>
          </a:p>
        </p:txBody>
      </p:sp>
    </p:spTree>
    <p:extLst>
      <p:ext uri="{BB962C8B-B14F-4D97-AF65-F5344CB8AC3E}">
        <p14:creationId xmlns:p14="http://schemas.microsoft.com/office/powerpoint/2010/main" val="2113958301"/>
      </p:ext>
    </p:extLst>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6600" b="1" dirty="0"/>
              <a:t>on</a:t>
            </a:r>
            <a:r>
              <a:rPr lang="nl-NL" sz="6600" dirty="0"/>
              <a:t>afhankelijke adembescherming</a:t>
            </a:r>
          </a:p>
        </p:txBody>
      </p:sp>
      <p:sp>
        <p:nvSpPr>
          <p:cNvPr id="3" name="Tijdelijke aanduiding voor inhoud 2"/>
          <p:cNvSpPr>
            <a:spLocks noGrp="1"/>
          </p:cNvSpPr>
          <p:nvPr>
            <p:ph idx="1"/>
          </p:nvPr>
        </p:nvSpPr>
        <p:spPr/>
        <p:txBody>
          <a:bodyPr/>
          <a:lstStyle/>
          <a:p>
            <a:r>
              <a:rPr lang="nl-NL" dirty="0"/>
              <a:t>Bij onvoldoende zuurstof; </a:t>
            </a:r>
          </a:p>
          <a:p>
            <a:r>
              <a:rPr lang="nl-NL" dirty="0"/>
              <a:t>• Bij kans op vermindering van het zuurstofgehalte (besloten ruimte); </a:t>
            </a:r>
          </a:p>
          <a:p>
            <a:r>
              <a:rPr lang="nl-NL" dirty="0"/>
              <a:t>• Bij aanwezigheid van stoffen waarvoor speciale regelgeving geldt; </a:t>
            </a:r>
          </a:p>
          <a:p>
            <a:r>
              <a:rPr lang="nl-NL" dirty="0"/>
              <a:t>• Als de aanwezige stof geen geschikte waarschuwingseigenschappen heeft; </a:t>
            </a:r>
          </a:p>
          <a:p>
            <a:r>
              <a:rPr lang="nl-NL" dirty="0"/>
              <a:t>• Als de verontreiniging te groot is. </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24</a:t>
            </a:fld>
            <a:endParaRPr lang="nl-NL"/>
          </a:p>
        </p:txBody>
      </p:sp>
    </p:spTree>
    <p:extLst>
      <p:ext uri="{BB962C8B-B14F-4D97-AF65-F5344CB8AC3E}">
        <p14:creationId xmlns:p14="http://schemas.microsoft.com/office/powerpoint/2010/main" val="2937835023"/>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afhankelijke adembescherming </a:t>
            </a:r>
          </a:p>
        </p:txBody>
      </p:sp>
      <p:sp>
        <p:nvSpPr>
          <p:cNvPr id="3" name="Tijdelijke aanduiding voor inhoud 2"/>
          <p:cNvSpPr>
            <a:spLocks noGrp="1"/>
          </p:cNvSpPr>
          <p:nvPr>
            <p:ph idx="1"/>
          </p:nvPr>
        </p:nvSpPr>
        <p:spPr/>
        <p:txBody>
          <a:bodyPr/>
          <a:lstStyle/>
          <a:p>
            <a:r>
              <a:rPr lang="nl-NL" dirty="0" smtClean="0"/>
              <a:t>. </a:t>
            </a:r>
            <a:r>
              <a:rPr lang="nl-NL" dirty="0"/>
              <a:t>Dit is adembescherming die lucht in de werkomgeving filtert voordat deze wordt ingeademd. </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25</a:t>
            </a:fld>
            <a:endParaRPr lang="nl-NL"/>
          </a:p>
        </p:txBody>
      </p:sp>
    </p:spTree>
    <p:extLst>
      <p:ext uri="{BB962C8B-B14F-4D97-AF65-F5344CB8AC3E}">
        <p14:creationId xmlns:p14="http://schemas.microsoft.com/office/powerpoint/2010/main" val="609875526"/>
      </p:ext>
    </p:extLst>
  </p:cSld>
  <p:clrMapOvr>
    <a:masterClrMapping/>
  </p:clrMapOvr>
  <p:transition spd="med">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5"/>
          <p:cNvSpPr>
            <a:spLocks noGrp="1"/>
          </p:cNvSpPr>
          <p:nvPr>
            <p:ph type="sldNum" sz="quarter" idx="12"/>
          </p:nvPr>
        </p:nvSpPr>
        <p:spPr/>
        <p:txBody>
          <a:bodyPr/>
          <a:lstStyle/>
          <a:p>
            <a:endParaRPr lang="nl-NL" sz="1400"/>
          </a:p>
          <a:p>
            <a:endParaRPr lang="nl-NL"/>
          </a:p>
          <a:p>
            <a:r>
              <a:rPr lang="nl-NL" sz="1400"/>
              <a:t>                     </a:t>
            </a:r>
            <a:fld id="{47DF5E75-4E99-478A-9B97-63BF9767E8C5}" type="slidenum">
              <a:rPr lang="nl-NL" sz="1400"/>
              <a:pPr/>
              <a:t>26</a:t>
            </a:fld>
            <a:endParaRPr lang="nl-NL" sz="1400"/>
          </a:p>
        </p:txBody>
      </p:sp>
      <p:sp>
        <p:nvSpPr>
          <p:cNvPr id="254978" name="Rectangle 2"/>
          <p:cNvSpPr>
            <a:spLocks noGrp="1" noChangeArrowheads="1"/>
          </p:cNvSpPr>
          <p:nvPr>
            <p:ph type="title"/>
          </p:nvPr>
        </p:nvSpPr>
        <p:spPr>
          <a:xfrm>
            <a:off x="787400" y="514350"/>
            <a:ext cx="7772400" cy="762000"/>
          </a:xfrm>
        </p:spPr>
        <p:txBody>
          <a:bodyPr/>
          <a:lstStyle/>
          <a:p>
            <a:r>
              <a:rPr lang="nl-NL" dirty="0" smtClean="0"/>
              <a:t>10.4 Hoofdbescherming</a:t>
            </a:r>
            <a:endParaRPr lang="nl-NL" dirty="0"/>
          </a:p>
        </p:txBody>
      </p:sp>
      <p:sp>
        <p:nvSpPr>
          <p:cNvPr id="254979" name="Rectangle 3"/>
          <p:cNvSpPr>
            <a:spLocks noGrp="1" noChangeArrowheads="1"/>
          </p:cNvSpPr>
          <p:nvPr>
            <p:ph type="body" idx="1"/>
          </p:nvPr>
        </p:nvSpPr>
        <p:spPr/>
        <p:txBody>
          <a:bodyPr/>
          <a:lstStyle/>
          <a:p>
            <a:pPr>
              <a:buFont typeface="Times New Roman" charset="0"/>
              <a:buNone/>
            </a:pPr>
            <a:r>
              <a:rPr lang="nl-NL"/>
              <a:t>Soorten:</a:t>
            </a:r>
          </a:p>
          <a:p>
            <a:pPr>
              <a:buFont typeface="Times New Roman" charset="0"/>
              <a:buChar char="–"/>
            </a:pPr>
            <a:r>
              <a:rPr lang="nl-NL" sz="2800"/>
              <a:t>veiligheidshelm</a:t>
            </a:r>
          </a:p>
          <a:p>
            <a:pPr>
              <a:lnSpc>
                <a:spcPct val="60000"/>
              </a:lnSpc>
              <a:buFont typeface="Times New Roman" charset="0"/>
              <a:buNone/>
            </a:pPr>
            <a:r>
              <a:rPr lang="nl-NL" sz="2800"/>
              <a:t>	</a:t>
            </a:r>
            <a:r>
              <a:rPr lang="nl-NL" sz="2400" i="1"/>
              <a:t>(datum, beschadiging, stickers)</a:t>
            </a:r>
          </a:p>
          <a:p>
            <a:pPr>
              <a:buFont typeface="Times New Roman" charset="0"/>
              <a:buChar char="–"/>
            </a:pPr>
            <a:r>
              <a:rPr lang="nl-NL" sz="2800"/>
              <a:t>haarnetjes en kapjes</a:t>
            </a:r>
          </a:p>
          <a:p>
            <a:pPr>
              <a:buFont typeface="Times New Roman" charset="0"/>
              <a:buChar char="–"/>
            </a:pPr>
            <a:r>
              <a:rPr lang="nl-NL" sz="2800"/>
              <a:t>mutsen en haarbanden</a:t>
            </a:r>
          </a:p>
          <a:p>
            <a:pPr lvl="1">
              <a:buFontTx/>
              <a:buNone/>
            </a:pPr>
            <a:endParaRPr lang="nl-NL"/>
          </a:p>
        </p:txBody>
      </p:sp>
      <p:pic>
        <p:nvPicPr>
          <p:cNvPr id="254980" name="Picture 4" descr="G:\afbeelding\VCA1\Pictogrammen VCA\helm.gif"/>
          <p:cNvPicPr>
            <a:picLocks noChangeAspect="1" noChangeArrowheads="1"/>
          </p:cNvPicPr>
          <p:nvPr/>
        </p:nvPicPr>
        <p:blipFill>
          <a:blip r:embed="rId2" cstate="print"/>
          <a:srcRect/>
          <a:stretch>
            <a:fillRect/>
          </a:stretch>
        </p:blipFill>
        <p:spPr bwMode="auto">
          <a:xfrm>
            <a:off x="6299200" y="1428750"/>
            <a:ext cx="2438400" cy="2144266"/>
          </a:xfrm>
          <a:prstGeom prst="rect">
            <a:avLst/>
          </a:prstGeom>
          <a:noFill/>
        </p:spPr>
      </p:pic>
      <p:pic>
        <p:nvPicPr>
          <p:cNvPr id="254981" name="Picture 5" descr="D:\IPC\VCA\bosbouwhelm.jpg"/>
          <p:cNvPicPr>
            <a:picLocks noChangeAspect="1" noChangeArrowheads="1"/>
          </p:cNvPicPr>
          <p:nvPr/>
        </p:nvPicPr>
        <p:blipFill>
          <a:blip r:embed="rId3" cstate="print"/>
          <a:srcRect/>
          <a:stretch>
            <a:fillRect/>
          </a:stretch>
        </p:blipFill>
        <p:spPr bwMode="auto">
          <a:xfrm>
            <a:off x="1117601" y="4457700"/>
            <a:ext cx="2825751" cy="2067644"/>
          </a:xfrm>
          <a:prstGeom prst="rect">
            <a:avLst/>
          </a:prstGeom>
          <a:noFill/>
        </p:spPr>
      </p:pic>
      <p:pic>
        <p:nvPicPr>
          <p:cNvPr id="254982" name="Picture 6" descr="D:\IPC\VCA\helmen.jpg"/>
          <p:cNvPicPr>
            <a:picLocks noChangeAspect="1" noChangeArrowheads="1"/>
          </p:cNvPicPr>
          <p:nvPr/>
        </p:nvPicPr>
        <p:blipFill>
          <a:blip r:embed="rId4" cstate="print"/>
          <a:srcRect/>
          <a:stretch>
            <a:fillRect/>
          </a:stretch>
        </p:blipFill>
        <p:spPr bwMode="auto">
          <a:xfrm>
            <a:off x="5384800" y="3501008"/>
            <a:ext cx="3225800" cy="2581896"/>
          </a:xfrm>
          <a:prstGeom prst="rect">
            <a:avLst/>
          </a:prstGeom>
          <a:noFill/>
        </p:spPr>
      </p:pic>
    </p:spTree>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8117" name="Picture 5" descr="D:\IPC\VCA\handschoun plastic.jpg"/>
          <p:cNvPicPr>
            <a:picLocks noChangeAspect="1" noChangeArrowheads="1"/>
          </p:cNvPicPr>
          <p:nvPr/>
        </p:nvPicPr>
        <p:blipFill>
          <a:blip r:embed="rId2" cstate="print"/>
          <a:srcRect/>
          <a:stretch>
            <a:fillRect/>
          </a:stretch>
        </p:blipFill>
        <p:spPr bwMode="auto">
          <a:xfrm>
            <a:off x="5791200" y="1772816"/>
            <a:ext cx="2832100" cy="1169194"/>
          </a:xfrm>
          <a:prstGeom prst="rect">
            <a:avLst/>
          </a:prstGeom>
          <a:noFill/>
        </p:spPr>
      </p:pic>
      <p:pic>
        <p:nvPicPr>
          <p:cNvPr id="218118" name="Picture 6" descr="D:\IPC\VCA\handschoun leer.jpg"/>
          <p:cNvPicPr>
            <a:picLocks noChangeAspect="1" noChangeArrowheads="1"/>
          </p:cNvPicPr>
          <p:nvPr/>
        </p:nvPicPr>
        <p:blipFill>
          <a:blip r:embed="rId3" cstate="print"/>
          <a:srcRect/>
          <a:stretch>
            <a:fillRect/>
          </a:stretch>
        </p:blipFill>
        <p:spPr bwMode="auto">
          <a:xfrm>
            <a:off x="6411415" y="5445224"/>
            <a:ext cx="2235200" cy="1207294"/>
          </a:xfrm>
          <a:prstGeom prst="rect">
            <a:avLst/>
          </a:prstGeom>
          <a:noFill/>
        </p:spPr>
      </p:pic>
      <p:sp>
        <p:nvSpPr>
          <p:cNvPr id="7" name="Tijdelijke aanduiding voor dianummer 5"/>
          <p:cNvSpPr>
            <a:spLocks noGrp="1"/>
          </p:cNvSpPr>
          <p:nvPr>
            <p:ph type="sldNum" sz="quarter" idx="12"/>
          </p:nvPr>
        </p:nvSpPr>
        <p:spPr/>
        <p:txBody>
          <a:bodyPr/>
          <a:lstStyle/>
          <a:p>
            <a:endParaRPr lang="nl-NL" sz="1400"/>
          </a:p>
          <a:p>
            <a:endParaRPr lang="nl-NL"/>
          </a:p>
          <a:p>
            <a:r>
              <a:rPr lang="nl-NL" sz="1400"/>
              <a:t>                     </a:t>
            </a:r>
            <a:fld id="{62E7E377-FDD3-4F1A-831D-E6D2EDE4B35A}" type="slidenum">
              <a:rPr lang="nl-NL" sz="1400"/>
              <a:pPr/>
              <a:t>27</a:t>
            </a:fld>
            <a:endParaRPr lang="nl-NL" sz="1400"/>
          </a:p>
        </p:txBody>
      </p:sp>
      <p:sp>
        <p:nvSpPr>
          <p:cNvPr id="218115" name="Rectangle 3"/>
          <p:cNvSpPr>
            <a:spLocks noGrp="1" noChangeArrowheads="1"/>
          </p:cNvSpPr>
          <p:nvPr>
            <p:ph type="body" idx="1"/>
          </p:nvPr>
        </p:nvSpPr>
        <p:spPr>
          <a:xfrm>
            <a:off x="787400" y="1314450"/>
            <a:ext cx="7772400" cy="3714750"/>
          </a:xfrm>
        </p:spPr>
        <p:txBody>
          <a:bodyPr/>
          <a:lstStyle/>
          <a:p>
            <a:pPr>
              <a:lnSpc>
                <a:spcPct val="90000"/>
              </a:lnSpc>
              <a:buFont typeface="Monotype Sorts" pitchFamily="2" charset="2"/>
              <a:buNone/>
            </a:pPr>
            <a:r>
              <a:rPr lang="nl-NL" dirty="0"/>
              <a:t>Vele letselvormen: handschoenen</a:t>
            </a:r>
          </a:p>
          <a:p>
            <a:pPr>
              <a:lnSpc>
                <a:spcPct val="60000"/>
              </a:lnSpc>
              <a:buFont typeface="Monotype Sorts" pitchFamily="2" charset="2"/>
              <a:buNone/>
            </a:pPr>
            <a:r>
              <a:rPr lang="nl-NL" dirty="0"/>
              <a:t>moeten doelmatig zijn.</a:t>
            </a:r>
          </a:p>
          <a:p>
            <a:pPr>
              <a:lnSpc>
                <a:spcPct val="60000"/>
              </a:lnSpc>
              <a:buFont typeface="Monotype Sorts" pitchFamily="2" charset="2"/>
              <a:buNone/>
            </a:pPr>
            <a:endParaRPr lang="nl-NL" dirty="0"/>
          </a:p>
          <a:p>
            <a:pPr>
              <a:lnSpc>
                <a:spcPct val="90000"/>
              </a:lnSpc>
              <a:buFont typeface="Monotype Sorts" pitchFamily="2" charset="2"/>
              <a:buNone/>
            </a:pPr>
            <a:r>
              <a:rPr lang="nl-NL" dirty="0"/>
              <a:t>Vele soorten mogelijk, o.a.:</a:t>
            </a:r>
          </a:p>
          <a:p>
            <a:pPr>
              <a:lnSpc>
                <a:spcPct val="90000"/>
              </a:lnSpc>
              <a:buFont typeface="Times New Roman" charset="0"/>
              <a:buChar char="–"/>
            </a:pPr>
            <a:r>
              <a:rPr lang="nl-NL" sz="2800" dirty="0"/>
              <a:t>leren </a:t>
            </a:r>
            <a:r>
              <a:rPr lang="nl-NL" sz="2800" i="1" dirty="0"/>
              <a:t>(trillingen en doorns)</a:t>
            </a:r>
            <a:endParaRPr lang="nl-NL" sz="2800" dirty="0"/>
          </a:p>
          <a:p>
            <a:pPr>
              <a:lnSpc>
                <a:spcPct val="90000"/>
              </a:lnSpc>
              <a:buFont typeface="Times New Roman" charset="0"/>
              <a:buChar char="–"/>
            </a:pPr>
            <a:r>
              <a:rPr lang="nl-NL" sz="2800" dirty="0"/>
              <a:t>rubberen </a:t>
            </a:r>
            <a:r>
              <a:rPr lang="nl-NL" sz="2800" i="1" dirty="0"/>
              <a:t>(snijden, schuren)</a:t>
            </a:r>
          </a:p>
          <a:p>
            <a:pPr>
              <a:lnSpc>
                <a:spcPct val="90000"/>
              </a:lnSpc>
              <a:buFont typeface="Times New Roman" charset="0"/>
              <a:buChar char="–"/>
            </a:pPr>
            <a:r>
              <a:rPr lang="nl-NL" sz="2800" dirty="0"/>
              <a:t>kunststof </a:t>
            </a:r>
            <a:r>
              <a:rPr lang="nl-NL" sz="2800" i="1" dirty="0"/>
              <a:t>(chemicaliën, oliën)</a:t>
            </a:r>
          </a:p>
          <a:p>
            <a:pPr>
              <a:lnSpc>
                <a:spcPct val="90000"/>
              </a:lnSpc>
              <a:buFont typeface="Times New Roman" charset="0"/>
              <a:buChar char="–"/>
            </a:pPr>
            <a:r>
              <a:rPr lang="nl-NL" sz="2800" dirty="0"/>
              <a:t>isolerend </a:t>
            </a:r>
            <a:r>
              <a:rPr lang="nl-NL" sz="2800" i="1" dirty="0"/>
              <a:t>(hitte en koude)</a:t>
            </a:r>
          </a:p>
          <a:p>
            <a:pPr>
              <a:lnSpc>
                <a:spcPct val="90000"/>
              </a:lnSpc>
              <a:buFont typeface="Times New Roman" charset="0"/>
              <a:buChar char="–"/>
            </a:pPr>
            <a:r>
              <a:rPr lang="nl-NL" sz="2800" dirty="0"/>
              <a:t>combinaties</a:t>
            </a:r>
          </a:p>
          <a:p>
            <a:pPr>
              <a:lnSpc>
                <a:spcPct val="10000"/>
              </a:lnSpc>
              <a:buFont typeface="Times New Roman" charset="0"/>
              <a:buChar char="–"/>
            </a:pPr>
            <a:endParaRPr lang="nl-NL" sz="2800" dirty="0"/>
          </a:p>
          <a:p>
            <a:pPr>
              <a:lnSpc>
                <a:spcPct val="90000"/>
              </a:lnSpc>
              <a:buFont typeface="Monotype Sorts" pitchFamily="2" charset="2"/>
              <a:buNone/>
            </a:pPr>
            <a:r>
              <a:rPr lang="nl-NL" b="1" dirty="0"/>
              <a:t>Denk om de levensduur.</a:t>
            </a:r>
            <a:endParaRPr lang="nl-NL" dirty="0"/>
          </a:p>
        </p:txBody>
      </p:sp>
      <p:pic>
        <p:nvPicPr>
          <p:cNvPr id="218116" name="Picture 4" descr="G:\afbeelding\VCA1\Pictogrammen VCA\hand.gif"/>
          <p:cNvPicPr>
            <a:picLocks noChangeAspect="1" noChangeArrowheads="1"/>
          </p:cNvPicPr>
          <p:nvPr/>
        </p:nvPicPr>
        <p:blipFill>
          <a:blip r:embed="rId4" cstate="print"/>
          <a:srcRect/>
          <a:stretch>
            <a:fillRect/>
          </a:stretch>
        </p:blipFill>
        <p:spPr bwMode="auto">
          <a:xfrm>
            <a:off x="6807200" y="3714750"/>
            <a:ext cx="2032000" cy="1143000"/>
          </a:xfrm>
          <a:prstGeom prst="rect">
            <a:avLst/>
          </a:prstGeom>
          <a:noFill/>
        </p:spPr>
      </p:pic>
      <p:sp>
        <p:nvSpPr>
          <p:cNvPr id="218119" name="Rectangle 7"/>
          <p:cNvSpPr>
            <a:spLocks noChangeArrowheads="1"/>
          </p:cNvSpPr>
          <p:nvPr/>
        </p:nvSpPr>
        <p:spPr bwMode="auto">
          <a:xfrm>
            <a:off x="508000" y="514350"/>
            <a:ext cx="8128000" cy="771623"/>
          </a:xfrm>
          <a:prstGeom prst="rect">
            <a:avLst/>
          </a:prstGeom>
          <a:noFill/>
          <a:ln w="9525">
            <a:noFill/>
            <a:miter lim="800000"/>
            <a:headEnd/>
            <a:tailEnd/>
          </a:ln>
          <a:effectLst/>
        </p:spPr>
        <p:txBody>
          <a:bodyPr lIns="90000" tIns="46800" rIns="90000" bIns="46800">
            <a:spAutoFit/>
          </a:bodyPr>
          <a:lstStyle/>
          <a:p>
            <a:pPr algn="ctr"/>
            <a:r>
              <a:rPr lang="nl-NL" sz="4400" dirty="0" smtClean="0">
                <a:solidFill>
                  <a:schemeClr val="tx2"/>
                </a:solidFill>
                <a:latin typeface="Times New Roman" charset="0"/>
              </a:rPr>
              <a:t>10.5 Handbescherming</a:t>
            </a:r>
            <a:endParaRPr lang="nl-NL" sz="4400" dirty="0">
              <a:solidFill>
                <a:schemeClr val="tx2"/>
              </a:solidFill>
              <a:latin typeface="Times New Roman" charset="0"/>
            </a:endParaRPr>
          </a:p>
        </p:txBody>
      </p:sp>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416" y="-243408"/>
            <a:ext cx="3637584" cy="743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gn="l"/>
            <a:r>
              <a:rPr lang="nl-NL" dirty="0" smtClean="0"/>
              <a:t>Geen handschoenen</a:t>
            </a:r>
            <a:endParaRPr lang="nl-NL" dirty="0"/>
          </a:p>
        </p:txBody>
      </p:sp>
      <p:sp>
        <p:nvSpPr>
          <p:cNvPr id="3" name="Tijdelijke aanduiding voor inhoud 2"/>
          <p:cNvSpPr>
            <a:spLocks noGrp="1"/>
          </p:cNvSpPr>
          <p:nvPr>
            <p:ph idx="1"/>
          </p:nvPr>
        </p:nvSpPr>
        <p:spPr>
          <a:xfrm>
            <a:off x="0" y="2000250"/>
            <a:ext cx="8483600" cy="4114800"/>
          </a:xfrm>
        </p:spPr>
        <p:txBody>
          <a:bodyPr/>
          <a:lstStyle/>
          <a:p>
            <a:r>
              <a:rPr lang="nl-NL" dirty="0" smtClean="0"/>
              <a:t>In de buurt van draaiende delen!</a:t>
            </a:r>
          </a:p>
          <a:p>
            <a:pPr>
              <a:buFont typeface="Wingdings"/>
              <a:buChar char="à"/>
            </a:pPr>
            <a:r>
              <a:rPr lang="nl-NL" dirty="0" smtClean="0">
                <a:sym typeface="Wingdings" pitchFamily="2" charset="2"/>
              </a:rPr>
              <a:t>de handschoen kan </a:t>
            </a:r>
          </a:p>
          <a:p>
            <a:pPr marL="666750" lvl="1" indent="0">
              <a:buNone/>
            </a:pPr>
            <a:r>
              <a:rPr lang="nl-NL" sz="3200" dirty="0" smtClean="0">
                <a:sym typeface="Wingdings" pitchFamily="2" charset="2"/>
              </a:rPr>
              <a:t>meegetrokken worden</a:t>
            </a:r>
            <a:endParaRPr lang="nl-NL" sz="3200" dirty="0" smtClean="0"/>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28</a:t>
            </a:fld>
            <a:endParaRPr lang="nl-NL"/>
          </a:p>
        </p:txBody>
      </p:sp>
    </p:spTree>
  </p:cSld>
  <p:clrMapOvr>
    <a:masterClrMapping/>
  </p:clrMapOvr>
  <p:transition spd="med">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dianummer 5"/>
          <p:cNvSpPr>
            <a:spLocks noGrp="1"/>
          </p:cNvSpPr>
          <p:nvPr>
            <p:ph type="sldNum" sz="quarter" idx="12"/>
          </p:nvPr>
        </p:nvSpPr>
        <p:spPr/>
        <p:txBody>
          <a:bodyPr/>
          <a:lstStyle/>
          <a:p>
            <a:endParaRPr lang="nl-NL" sz="1400"/>
          </a:p>
          <a:p>
            <a:endParaRPr lang="nl-NL"/>
          </a:p>
          <a:p>
            <a:r>
              <a:rPr lang="nl-NL" sz="1400"/>
              <a:t>                     </a:t>
            </a:r>
            <a:fld id="{3D3F4599-E46A-4DBE-A162-1F3405EAD3DF}" type="slidenum">
              <a:rPr lang="nl-NL" sz="1400"/>
              <a:pPr/>
              <a:t>29</a:t>
            </a:fld>
            <a:endParaRPr lang="nl-NL" sz="1400"/>
          </a:p>
        </p:txBody>
      </p:sp>
      <p:sp>
        <p:nvSpPr>
          <p:cNvPr id="219139" name="Rectangle 3"/>
          <p:cNvSpPr>
            <a:spLocks noGrp="1" noChangeArrowheads="1"/>
          </p:cNvSpPr>
          <p:nvPr>
            <p:ph type="body" idx="1"/>
          </p:nvPr>
        </p:nvSpPr>
        <p:spPr>
          <a:xfrm>
            <a:off x="609600" y="1485900"/>
            <a:ext cx="8128000" cy="5581650"/>
          </a:xfrm>
        </p:spPr>
        <p:txBody>
          <a:bodyPr/>
          <a:lstStyle/>
          <a:p>
            <a:pPr>
              <a:buFont typeface="Times New Roman" charset="0"/>
              <a:buChar char="–"/>
            </a:pPr>
            <a:r>
              <a:rPr lang="nl-NL" sz="2800"/>
              <a:t>bijzonder persoonsafhankelijk</a:t>
            </a:r>
          </a:p>
          <a:p>
            <a:pPr>
              <a:lnSpc>
                <a:spcPct val="80000"/>
              </a:lnSpc>
              <a:buFont typeface="Times New Roman" charset="0"/>
              <a:buChar char="–"/>
            </a:pPr>
            <a:r>
              <a:rPr lang="nl-NL" sz="2800"/>
              <a:t>mate van bescherming aangegeven met S1 t/m S5</a:t>
            </a:r>
          </a:p>
          <a:p>
            <a:pPr>
              <a:lnSpc>
                <a:spcPct val="80000"/>
              </a:lnSpc>
              <a:buFont typeface="Times New Roman" charset="0"/>
              <a:buChar char="–"/>
            </a:pPr>
            <a:r>
              <a:rPr lang="nl-NL" sz="2800"/>
              <a:t>veel klachten van het bewegings-apparaat komen van verkeerd schoeisel</a:t>
            </a:r>
          </a:p>
          <a:p>
            <a:pPr>
              <a:lnSpc>
                <a:spcPct val="80000"/>
              </a:lnSpc>
              <a:buFont typeface="Times New Roman" charset="0"/>
              <a:buChar char="–"/>
            </a:pPr>
            <a:r>
              <a:rPr lang="nl-NL" sz="2800"/>
              <a:t>speciale bosbouwschoen, zaagpictogram</a:t>
            </a:r>
            <a:endParaRPr lang="nl-NL"/>
          </a:p>
        </p:txBody>
      </p:sp>
      <p:pic>
        <p:nvPicPr>
          <p:cNvPr id="219140" name="Picture 4" descr="G:\afbeelding\VCA1\Pictogrammen VCA\voetbes.gif"/>
          <p:cNvPicPr>
            <a:picLocks noChangeAspect="1" noChangeArrowheads="1"/>
          </p:cNvPicPr>
          <p:nvPr/>
        </p:nvPicPr>
        <p:blipFill>
          <a:blip r:embed="rId2" cstate="print"/>
          <a:srcRect/>
          <a:stretch>
            <a:fillRect/>
          </a:stretch>
        </p:blipFill>
        <p:spPr bwMode="auto">
          <a:xfrm>
            <a:off x="3657600" y="3861048"/>
            <a:ext cx="2641600" cy="2196852"/>
          </a:xfrm>
          <a:prstGeom prst="rect">
            <a:avLst/>
          </a:prstGeom>
          <a:noFill/>
        </p:spPr>
      </p:pic>
      <p:pic>
        <p:nvPicPr>
          <p:cNvPr id="219143" name="Picture 7" descr="D:\IPC\VCA\schoenen mauritz.jpg"/>
          <p:cNvPicPr>
            <a:picLocks noChangeAspect="1" noChangeArrowheads="1"/>
          </p:cNvPicPr>
          <p:nvPr/>
        </p:nvPicPr>
        <p:blipFill>
          <a:blip r:embed="rId3" cstate="print"/>
          <a:srcRect/>
          <a:stretch>
            <a:fillRect/>
          </a:stretch>
        </p:blipFill>
        <p:spPr bwMode="auto">
          <a:xfrm>
            <a:off x="1422400" y="3943350"/>
            <a:ext cx="1752600" cy="2596754"/>
          </a:xfrm>
          <a:prstGeom prst="rect">
            <a:avLst/>
          </a:prstGeom>
          <a:noFill/>
        </p:spPr>
      </p:pic>
      <p:pic>
        <p:nvPicPr>
          <p:cNvPr id="219144" name="Picture 8" descr="D:\IPC\VCA\motorzaagschoun mauritz.jpg"/>
          <p:cNvPicPr>
            <a:picLocks noChangeAspect="1" noChangeArrowheads="1"/>
          </p:cNvPicPr>
          <p:nvPr/>
        </p:nvPicPr>
        <p:blipFill>
          <a:blip r:embed="rId4" cstate="print"/>
          <a:srcRect/>
          <a:stretch>
            <a:fillRect/>
          </a:stretch>
        </p:blipFill>
        <p:spPr bwMode="auto">
          <a:xfrm>
            <a:off x="6705601" y="3943350"/>
            <a:ext cx="1665817" cy="2550319"/>
          </a:xfrm>
          <a:prstGeom prst="rect">
            <a:avLst/>
          </a:prstGeom>
          <a:noFill/>
        </p:spPr>
      </p:pic>
      <p:sp>
        <p:nvSpPr>
          <p:cNvPr id="219147" name="Rectangle 11"/>
          <p:cNvSpPr>
            <a:spLocks noChangeArrowheads="1"/>
          </p:cNvSpPr>
          <p:nvPr/>
        </p:nvSpPr>
        <p:spPr bwMode="auto">
          <a:xfrm>
            <a:off x="609600" y="628650"/>
            <a:ext cx="8128000" cy="771623"/>
          </a:xfrm>
          <a:prstGeom prst="rect">
            <a:avLst/>
          </a:prstGeom>
          <a:noFill/>
          <a:ln w="9525">
            <a:noFill/>
            <a:miter lim="800000"/>
            <a:headEnd/>
            <a:tailEnd/>
          </a:ln>
          <a:effectLst/>
        </p:spPr>
        <p:txBody>
          <a:bodyPr lIns="90000" tIns="46800" rIns="90000" bIns="46800">
            <a:spAutoFit/>
          </a:bodyPr>
          <a:lstStyle/>
          <a:p>
            <a:pPr algn="ctr"/>
            <a:r>
              <a:rPr lang="nl-NL" sz="4400" dirty="0" smtClean="0">
                <a:solidFill>
                  <a:schemeClr val="tx2"/>
                </a:solidFill>
                <a:latin typeface="Times New Roman" charset="0"/>
              </a:rPr>
              <a:t>10.6 Voetbescherming</a:t>
            </a:r>
            <a:endParaRPr lang="nl-NL" sz="4400" dirty="0">
              <a:solidFill>
                <a:schemeClr val="tx2"/>
              </a:solidFill>
              <a:latin typeface="Times New Roman" charset="0"/>
            </a:endParaRPr>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9600" dirty="0" smtClean="0"/>
              <a:t>PBM</a:t>
            </a:r>
            <a:endParaRPr lang="nl-NL" sz="9600" dirty="0"/>
          </a:p>
        </p:txBody>
      </p:sp>
      <p:sp>
        <p:nvSpPr>
          <p:cNvPr id="3" name="Tijdelijke aanduiding voor inhoud 2"/>
          <p:cNvSpPr>
            <a:spLocks noGrp="1"/>
          </p:cNvSpPr>
          <p:nvPr>
            <p:ph idx="1"/>
          </p:nvPr>
        </p:nvSpPr>
        <p:spPr/>
        <p:txBody>
          <a:bodyPr/>
          <a:lstStyle/>
          <a:p>
            <a:pPr marL="95250" indent="0">
              <a:buNone/>
            </a:pPr>
            <a:r>
              <a:rPr lang="nl-NL" sz="6000" dirty="0" smtClean="0"/>
              <a:t>Worden gebruikt als het niet anders kan!</a:t>
            </a:r>
          </a:p>
          <a:p>
            <a:endParaRPr lang="nl-NL" dirty="0" smtClean="0"/>
          </a:p>
          <a:p>
            <a:endParaRPr lang="nl-NL" dirty="0" smtClean="0"/>
          </a:p>
          <a:p>
            <a:r>
              <a:rPr lang="nl-NL" dirty="0" smtClean="0"/>
              <a:t>Dus als de gevaren niet op een andere manier weggenomen kunnen worden</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a:t>
            </a:fld>
            <a:endParaRPr lang="nl-NL"/>
          </a:p>
        </p:txBody>
      </p:sp>
    </p:spTree>
  </p:cSld>
  <p:clrMapOvr>
    <a:masterClrMapping/>
  </p:clrMapOvr>
  <p:transition spd="med">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endParaRPr lang="nl-NL" sz="1400"/>
          </a:p>
          <a:p>
            <a:endParaRPr lang="nl-NL"/>
          </a:p>
          <a:p>
            <a:r>
              <a:rPr lang="nl-NL" sz="1400"/>
              <a:t>                     </a:t>
            </a:r>
            <a:fld id="{BF39B77C-E7E5-4B21-A3AD-68F36F739F87}" type="slidenum">
              <a:rPr lang="nl-NL" sz="1400"/>
              <a:pPr/>
              <a:t>30</a:t>
            </a:fld>
            <a:endParaRPr lang="nl-NL" sz="1400"/>
          </a:p>
        </p:txBody>
      </p:sp>
      <p:pic>
        <p:nvPicPr>
          <p:cNvPr id="232451" name="Picture 3" descr="D:\IPC\VCA\schoeisel info.jpg"/>
          <p:cNvPicPr>
            <a:picLocks noChangeAspect="1" noChangeArrowheads="1"/>
          </p:cNvPicPr>
          <p:nvPr/>
        </p:nvPicPr>
        <p:blipFill>
          <a:blip r:embed="rId3" cstate="print">
            <a:lum contrast="-6000"/>
          </a:blip>
          <a:srcRect/>
          <a:stretch>
            <a:fillRect/>
          </a:stretch>
        </p:blipFill>
        <p:spPr bwMode="auto">
          <a:xfrm>
            <a:off x="558800" y="3943350"/>
            <a:ext cx="8229600" cy="2291954"/>
          </a:xfrm>
          <a:prstGeom prst="rect">
            <a:avLst/>
          </a:prstGeom>
          <a:noFill/>
        </p:spPr>
      </p:pic>
      <p:sp>
        <p:nvSpPr>
          <p:cNvPr id="232454" name="Rectangle 6"/>
          <p:cNvSpPr>
            <a:spLocks noChangeArrowheads="1"/>
          </p:cNvSpPr>
          <p:nvPr/>
        </p:nvSpPr>
        <p:spPr bwMode="auto">
          <a:xfrm>
            <a:off x="609600" y="628650"/>
            <a:ext cx="8128000" cy="771623"/>
          </a:xfrm>
          <a:prstGeom prst="rect">
            <a:avLst/>
          </a:prstGeom>
          <a:noFill/>
          <a:ln w="9525">
            <a:noFill/>
            <a:miter lim="800000"/>
            <a:headEnd/>
            <a:tailEnd/>
          </a:ln>
          <a:effectLst/>
        </p:spPr>
        <p:txBody>
          <a:bodyPr lIns="90000" tIns="46800" rIns="90000" bIns="46800">
            <a:spAutoFit/>
          </a:bodyPr>
          <a:lstStyle/>
          <a:p>
            <a:pPr algn="ctr"/>
            <a:r>
              <a:rPr lang="nl-NL" sz="4400">
                <a:solidFill>
                  <a:schemeClr val="tx2"/>
                </a:solidFill>
                <a:latin typeface="Times New Roman" charset="0"/>
              </a:rPr>
              <a:t>Voetbescherming</a:t>
            </a:r>
          </a:p>
        </p:txBody>
      </p:sp>
      <p:graphicFrame>
        <p:nvGraphicFramePr>
          <p:cNvPr id="232457" name="Object 9"/>
          <p:cNvGraphicFramePr>
            <a:graphicFrameLocks noChangeAspect="1"/>
          </p:cNvGraphicFramePr>
          <p:nvPr/>
        </p:nvGraphicFramePr>
        <p:xfrm>
          <a:off x="3378201" y="1428750"/>
          <a:ext cx="2588684" cy="2309813"/>
        </p:xfrm>
        <a:graphic>
          <a:graphicData uri="http://schemas.openxmlformats.org/presentationml/2006/ole">
            <mc:AlternateContent xmlns:mc="http://schemas.openxmlformats.org/markup-compatibility/2006">
              <mc:Choice xmlns:v="urn:schemas-microsoft-com:vml" Requires="v">
                <p:oleObj spid="_x0000_s232469" name="Photo Editor-foto" r:id="rId4" imgW="2486372" imgH="3943901" progId="">
                  <p:embed/>
                </p:oleObj>
              </mc:Choice>
              <mc:Fallback>
                <p:oleObj name="Photo Editor-foto" r:id="rId4" imgW="2486372" imgH="3943901"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201" y="1428750"/>
                        <a:ext cx="2588684" cy="2309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endParaRPr lang="nl-NL" sz="1400"/>
          </a:p>
          <a:p>
            <a:endParaRPr lang="nl-NL"/>
          </a:p>
          <a:p>
            <a:r>
              <a:rPr lang="nl-NL" sz="1400"/>
              <a:t>                     </a:t>
            </a:r>
            <a:fld id="{C27EA28C-F4F2-4D5D-AE0F-28CD9A581C63}" type="slidenum">
              <a:rPr lang="nl-NL" sz="1400"/>
              <a:pPr/>
              <a:t>31</a:t>
            </a:fld>
            <a:endParaRPr lang="nl-NL" sz="1400"/>
          </a:p>
        </p:txBody>
      </p:sp>
      <p:sp>
        <p:nvSpPr>
          <p:cNvPr id="220163" name="Rectangle 3"/>
          <p:cNvSpPr>
            <a:spLocks noGrp="1" noChangeArrowheads="1"/>
          </p:cNvSpPr>
          <p:nvPr>
            <p:ph type="body" idx="1"/>
          </p:nvPr>
        </p:nvSpPr>
        <p:spPr>
          <a:xfrm>
            <a:off x="787400" y="1543050"/>
            <a:ext cx="7772400" cy="4457700"/>
          </a:xfrm>
        </p:spPr>
        <p:txBody>
          <a:bodyPr/>
          <a:lstStyle/>
          <a:p>
            <a:pPr>
              <a:lnSpc>
                <a:spcPct val="90000"/>
              </a:lnSpc>
              <a:buFont typeface="Monotype Sorts" pitchFamily="2" charset="2"/>
              <a:buNone/>
            </a:pPr>
            <a:r>
              <a:rPr lang="nl-NL" dirty="0"/>
              <a:t>Soorten:</a:t>
            </a:r>
          </a:p>
          <a:p>
            <a:pPr>
              <a:lnSpc>
                <a:spcPct val="90000"/>
              </a:lnSpc>
              <a:buFont typeface="Times New Roman" charset="0"/>
              <a:buChar char="–"/>
            </a:pPr>
            <a:r>
              <a:rPr lang="nl-NL" sz="2800" dirty="0"/>
              <a:t>laskleding</a:t>
            </a:r>
          </a:p>
          <a:p>
            <a:pPr>
              <a:lnSpc>
                <a:spcPct val="90000"/>
              </a:lnSpc>
              <a:buFont typeface="Times New Roman" charset="0"/>
              <a:buChar char="–"/>
            </a:pPr>
            <a:r>
              <a:rPr lang="nl-NL" sz="2800" dirty="0"/>
              <a:t>vloeistofdichte </a:t>
            </a:r>
            <a:r>
              <a:rPr lang="nl-NL" sz="2800" dirty="0" smtClean="0"/>
              <a:t>kleding </a:t>
            </a:r>
            <a:r>
              <a:rPr lang="nl-NL" sz="2400" i="1" dirty="0" smtClean="0"/>
              <a:t>(spuitkleding</a:t>
            </a:r>
            <a:r>
              <a:rPr lang="nl-NL" sz="2400" i="1" dirty="0"/>
              <a:t>)</a:t>
            </a:r>
            <a:endParaRPr lang="nl-NL" sz="2400" dirty="0"/>
          </a:p>
          <a:p>
            <a:pPr>
              <a:lnSpc>
                <a:spcPct val="90000"/>
              </a:lnSpc>
              <a:buFont typeface="Times New Roman" charset="0"/>
              <a:buChar char="–"/>
            </a:pPr>
            <a:r>
              <a:rPr lang="nl-NL" sz="2800" dirty="0" smtClean="0"/>
              <a:t>Doorwerkkleding </a:t>
            </a:r>
            <a:r>
              <a:rPr lang="nl-NL" sz="2400" i="1" dirty="0" smtClean="0"/>
              <a:t>(</a:t>
            </a:r>
            <a:r>
              <a:rPr lang="nl-NL" sz="2400" i="1" dirty="0"/>
              <a:t>regenkleding)</a:t>
            </a:r>
            <a:endParaRPr lang="nl-NL" sz="2400" dirty="0"/>
          </a:p>
          <a:p>
            <a:pPr>
              <a:lnSpc>
                <a:spcPct val="90000"/>
              </a:lnSpc>
              <a:buFont typeface="Times New Roman" charset="0"/>
              <a:buChar char="–"/>
            </a:pPr>
            <a:r>
              <a:rPr lang="nl-NL" sz="2800" dirty="0"/>
              <a:t>isolerende kleding </a:t>
            </a:r>
            <a:r>
              <a:rPr lang="nl-NL" sz="2400" i="1" dirty="0" smtClean="0"/>
              <a:t>(</a:t>
            </a:r>
            <a:r>
              <a:rPr lang="nl-NL" sz="2400" i="1" dirty="0"/>
              <a:t>winterkleren)</a:t>
            </a:r>
          </a:p>
          <a:p>
            <a:pPr>
              <a:lnSpc>
                <a:spcPct val="90000"/>
              </a:lnSpc>
              <a:buFont typeface="Times New Roman" charset="0"/>
              <a:buChar char="–"/>
            </a:pPr>
            <a:r>
              <a:rPr lang="nl-NL" sz="2800" dirty="0"/>
              <a:t>signaalkleding</a:t>
            </a:r>
          </a:p>
          <a:p>
            <a:pPr>
              <a:lnSpc>
                <a:spcPct val="90000"/>
              </a:lnSpc>
              <a:buFont typeface="Times New Roman" charset="0"/>
              <a:buChar char="–"/>
            </a:pPr>
            <a:r>
              <a:rPr lang="nl-NL" sz="2800" dirty="0"/>
              <a:t>zaagkleding</a:t>
            </a:r>
          </a:p>
          <a:p>
            <a:pPr>
              <a:lnSpc>
                <a:spcPct val="90000"/>
              </a:lnSpc>
              <a:buFont typeface="Times New Roman" charset="0"/>
              <a:buChar char="–"/>
            </a:pPr>
            <a:r>
              <a:rPr lang="nl-NL" sz="2800" dirty="0"/>
              <a:t>gladde nauwsluitende 	kleding </a:t>
            </a:r>
          </a:p>
          <a:p>
            <a:pPr>
              <a:lnSpc>
                <a:spcPct val="90000"/>
              </a:lnSpc>
              <a:buFont typeface="Times New Roman" charset="0"/>
              <a:buNone/>
            </a:pPr>
            <a:r>
              <a:rPr lang="nl-NL" sz="2400" i="1" dirty="0"/>
              <a:t>	(snipperoveral)</a:t>
            </a:r>
            <a:endParaRPr lang="nl-NL" sz="2400" dirty="0"/>
          </a:p>
        </p:txBody>
      </p:sp>
      <p:pic>
        <p:nvPicPr>
          <p:cNvPr id="220164" name="Picture 4" descr="D:\IPC\VCA\snipper+motozaagkledin Mauritz.jpg"/>
          <p:cNvPicPr>
            <a:picLocks noChangeAspect="1" noChangeArrowheads="1"/>
          </p:cNvPicPr>
          <p:nvPr/>
        </p:nvPicPr>
        <p:blipFill>
          <a:blip r:embed="rId3" cstate="print"/>
          <a:srcRect/>
          <a:stretch>
            <a:fillRect/>
          </a:stretch>
        </p:blipFill>
        <p:spPr bwMode="auto">
          <a:xfrm>
            <a:off x="7010401" y="332656"/>
            <a:ext cx="1731433" cy="5685954"/>
          </a:xfrm>
          <a:prstGeom prst="rect">
            <a:avLst/>
          </a:prstGeom>
          <a:noFill/>
        </p:spPr>
      </p:pic>
      <p:graphicFrame>
        <p:nvGraphicFramePr>
          <p:cNvPr id="268288" name="Object 0"/>
          <p:cNvGraphicFramePr>
            <a:graphicFrameLocks noChangeAspect="1"/>
          </p:cNvGraphicFramePr>
          <p:nvPr/>
        </p:nvGraphicFramePr>
        <p:xfrm>
          <a:off x="5384801" y="3600450"/>
          <a:ext cx="1242484" cy="1235869"/>
        </p:xfrm>
        <a:graphic>
          <a:graphicData uri="http://schemas.openxmlformats.org/presentationml/2006/ole">
            <mc:AlternateContent xmlns:mc="http://schemas.openxmlformats.org/markup-compatibility/2006">
              <mc:Choice xmlns:v="urn:schemas-microsoft-com:vml" Requires="v">
                <p:oleObj spid="_x0000_s268300" name="Photo Editor-foto" r:id="rId4" imgW="2486372" imgH="4390476" progId="">
                  <p:embed/>
                </p:oleObj>
              </mc:Choice>
              <mc:Fallback>
                <p:oleObj name="Photo Editor-foto" r:id="rId4" imgW="2486372" imgH="4390476" progId="">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801" y="3600450"/>
                        <a:ext cx="1242484" cy="12358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68" name="Rectangle 8"/>
          <p:cNvSpPr>
            <a:spLocks noChangeArrowheads="1"/>
          </p:cNvSpPr>
          <p:nvPr/>
        </p:nvSpPr>
        <p:spPr bwMode="auto">
          <a:xfrm>
            <a:off x="641351" y="571500"/>
            <a:ext cx="8062383" cy="771623"/>
          </a:xfrm>
          <a:prstGeom prst="rect">
            <a:avLst/>
          </a:prstGeom>
          <a:noFill/>
          <a:ln w="9525">
            <a:noFill/>
            <a:miter lim="800000"/>
            <a:headEnd/>
            <a:tailEnd/>
          </a:ln>
          <a:effectLst/>
        </p:spPr>
        <p:txBody>
          <a:bodyPr lIns="90000" tIns="46800" rIns="90000" bIns="46800">
            <a:spAutoFit/>
          </a:bodyPr>
          <a:lstStyle/>
          <a:p>
            <a:pPr algn="ctr"/>
            <a:r>
              <a:rPr lang="nl-NL" sz="4400" dirty="0" smtClean="0">
                <a:solidFill>
                  <a:schemeClr val="tx2"/>
                </a:solidFill>
                <a:latin typeface="Times New Roman" charset="0"/>
              </a:rPr>
              <a:t>10.7 Beschermende </a:t>
            </a:r>
            <a:r>
              <a:rPr lang="nl-NL" sz="4400" dirty="0">
                <a:solidFill>
                  <a:schemeClr val="tx2"/>
                </a:solidFill>
                <a:latin typeface="Times New Roman" charset="0"/>
              </a:rPr>
              <a:t>kleding</a:t>
            </a:r>
          </a:p>
        </p:txBody>
      </p:sp>
    </p:spTree>
  </p:cSld>
  <p:clrMapOvr>
    <a:masterClrMapping/>
  </p:clrMapOvr>
  <p:transition spd="med">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imes New Roman" charset="0"/>
              </a:rPr>
              <a:t>10.8 Signaalkleding</a:t>
            </a:r>
            <a:endParaRPr lang="nl-NL" dirty="0"/>
          </a:p>
        </p:txBody>
      </p:sp>
      <p:sp>
        <p:nvSpPr>
          <p:cNvPr id="3" name="Tijdelijke aanduiding voor inhoud 2"/>
          <p:cNvSpPr>
            <a:spLocks noGrp="1"/>
          </p:cNvSpPr>
          <p:nvPr>
            <p:ph idx="1"/>
          </p:nvPr>
        </p:nvSpPr>
        <p:spPr/>
        <p:txBody>
          <a:bodyPr/>
          <a:lstStyle/>
          <a:p>
            <a:r>
              <a:rPr lang="nl-NL" dirty="0" smtClean="0"/>
              <a:t>Klasse 2-kleding: vestje</a:t>
            </a:r>
          </a:p>
          <a:p>
            <a:r>
              <a:rPr lang="nl-NL" dirty="0" smtClean="0"/>
              <a:t>Klasse 3-kleding: jas en broek bij hoog risico</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32</a:t>
            </a:fld>
            <a:endParaRPr lang="nl-NL"/>
          </a:p>
        </p:txBody>
      </p:sp>
    </p:spTree>
  </p:cSld>
  <p:clrMapOvr>
    <a:masterClrMapping/>
  </p:clrMapOvr>
  <p:transition spd="med">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10.9 Valbescherming</a:t>
            </a:r>
            <a:endParaRPr lang="nl-NL" dirty="0"/>
          </a:p>
        </p:txBody>
      </p:sp>
      <p:sp>
        <p:nvSpPr>
          <p:cNvPr id="3" name="Tijdelijke aanduiding voor inhoud 2"/>
          <p:cNvSpPr>
            <a:spLocks noGrp="1"/>
          </p:cNvSpPr>
          <p:nvPr>
            <p:ph idx="1"/>
          </p:nvPr>
        </p:nvSpPr>
        <p:spPr/>
        <p:txBody>
          <a:bodyPr/>
          <a:lstStyle/>
          <a:p>
            <a:r>
              <a:rPr lang="nl-NL" dirty="0" err="1" smtClean="0"/>
              <a:t>Positioneringssysteem</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33</a:t>
            </a:fld>
            <a:endParaRPr lang="nl-NL"/>
          </a:p>
        </p:txBody>
      </p:sp>
      <p:pic>
        <p:nvPicPr>
          <p:cNvPr id="284674" name="Picture 2" descr="Fall Protection Safety - Multisafe">
            <a:hlinkClick r:id="rId2" tooltip="More about Fall Protection Safety - Multisafe..."/>
          </p:cNvPr>
          <p:cNvPicPr>
            <a:picLocks noChangeAspect="1" noChangeArrowheads="1"/>
          </p:cNvPicPr>
          <p:nvPr/>
        </p:nvPicPr>
        <p:blipFill>
          <a:blip r:embed="rId3" cstate="print"/>
          <a:srcRect/>
          <a:stretch>
            <a:fillRect/>
          </a:stretch>
        </p:blipFill>
        <p:spPr bwMode="auto">
          <a:xfrm>
            <a:off x="971600" y="2564903"/>
            <a:ext cx="6840760" cy="4385103"/>
          </a:xfrm>
          <a:prstGeom prst="rect">
            <a:avLst/>
          </a:prstGeom>
          <a:noFill/>
        </p:spPr>
      </p:pic>
    </p:spTree>
  </p:cSld>
  <p:clrMapOvr>
    <a:masterClrMapping/>
  </p:clrMapOvr>
  <p:transition spd="med">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veiligheidsharnas</a:t>
            </a:r>
            <a:endParaRPr lang="nl-NL" dirty="0"/>
          </a:p>
        </p:txBody>
      </p:sp>
      <p:sp>
        <p:nvSpPr>
          <p:cNvPr id="3" name="Tijdelijke aanduiding voor inhoud 2"/>
          <p:cNvSpPr>
            <a:spLocks noGrp="1"/>
          </p:cNvSpPr>
          <p:nvPr>
            <p:ph idx="1"/>
          </p:nvPr>
        </p:nvSpPr>
        <p:spPr/>
        <p:txBody>
          <a:bodyPr/>
          <a:lstStyle/>
          <a:p>
            <a:r>
              <a:rPr lang="nl-NL" dirty="0" smtClean="0"/>
              <a:t>Systemen vangen de val op</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34</a:t>
            </a:fld>
            <a:endParaRPr lang="nl-NL"/>
          </a:p>
        </p:txBody>
      </p:sp>
      <p:pic>
        <p:nvPicPr>
          <p:cNvPr id="288770" name="Picture 2" descr="http://www.arbopodium.nl/cms/cmsfileman/thumb.asp?fid=ou9gj8lg&amp;xs=397&amp;ys=448"/>
          <p:cNvPicPr>
            <a:picLocks noChangeAspect="1" noChangeArrowheads="1"/>
          </p:cNvPicPr>
          <p:nvPr/>
        </p:nvPicPr>
        <p:blipFill>
          <a:blip r:embed="rId2" cstate="print"/>
          <a:srcRect/>
          <a:stretch>
            <a:fillRect/>
          </a:stretch>
        </p:blipFill>
        <p:spPr bwMode="auto">
          <a:xfrm>
            <a:off x="5362575" y="2590800"/>
            <a:ext cx="3781425" cy="4267200"/>
          </a:xfrm>
          <a:prstGeom prst="rect">
            <a:avLst/>
          </a:prstGeom>
          <a:noFill/>
        </p:spPr>
      </p:pic>
    </p:spTree>
  </p:cSld>
  <p:clrMapOvr>
    <a:masterClrMapping/>
  </p:clrMapOvr>
  <p:transition spd="med">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inhoud 2"/>
          <p:cNvSpPr>
            <a:spLocks noGrp="1"/>
          </p:cNvSpPr>
          <p:nvPr>
            <p:ph idx="1"/>
          </p:nvPr>
        </p:nvSpPr>
        <p:spPr/>
        <p:txBody>
          <a:bodyPr/>
          <a:lstStyle/>
          <a:p>
            <a:r>
              <a:rPr lang="nl-NL" dirty="0" smtClean="0"/>
              <a:t>Vanglijnen mogen niet vervuild zijn</a:t>
            </a:r>
          </a:p>
          <a:p>
            <a:r>
              <a:rPr lang="nl-NL" dirty="0" smtClean="0"/>
              <a:t>Valbescherming die een val heeft opgevangen, laten keuren</a:t>
            </a:r>
          </a:p>
          <a:p>
            <a:r>
              <a:rPr lang="nl-NL" dirty="0" smtClean="0"/>
              <a:t>Minstens eenmaal per jaar </a:t>
            </a:r>
            <a:r>
              <a:rPr lang="nl-NL" smtClean="0"/>
              <a:t>laten keuren</a:t>
            </a:r>
            <a:endParaRPr lang="nl-NL"/>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35</a:t>
            </a:fld>
            <a:endParaRPr lang="nl-NL"/>
          </a:p>
        </p:txBody>
      </p:sp>
    </p:spTree>
  </p:cSld>
  <p:clrMapOvr>
    <a:masterClrMapping/>
  </p:clrMapOvr>
  <p:transition spd="med">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endParaRPr lang="nl-NL" smtClean="0"/>
          </a:p>
          <a:p>
            <a:endParaRPr lang="nl-NL" smtClean="0"/>
          </a:p>
          <a:p>
            <a:r>
              <a:rPr lang="nl-NL" smtClean="0"/>
              <a:t>                     </a:t>
            </a:r>
            <a:fld id="{C0FE0714-ECAD-4234-9555-26F8F8B2943D}" type="slidenum">
              <a:rPr lang="nl-NL" smtClean="0"/>
              <a:pPr/>
              <a:t>36</a:t>
            </a:fld>
            <a:endParaRPr lang="nl-NL"/>
          </a:p>
        </p:txBody>
      </p:sp>
      <p:pic>
        <p:nvPicPr>
          <p:cNvPr id="289794" name="Picture 2"/>
          <p:cNvPicPr>
            <a:picLocks noChangeAspect="1" noChangeArrowheads="1"/>
          </p:cNvPicPr>
          <p:nvPr/>
        </p:nvPicPr>
        <p:blipFill>
          <a:blip r:embed="rId2" cstate="print"/>
          <a:srcRect/>
          <a:stretch>
            <a:fillRect/>
          </a:stretch>
        </p:blipFill>
        <p:spPr bwMode="auto">
          <a:xfrm>
            <a:off x="-1404664" y="0"/>
            <a:ext cx="12420872" cy="6983331"/>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Datum</a:t>
            </a:r>
            <a:endParaRPr lang="nl-NL" dirty="0"/>
          </a:p>
        </p:txBody>
      </p:sp>
      <p:sp>
        <p:nvSpPr>
          <p:cNvPr id="4" name="Tijdelijke aanduiding voor inhoud 3"/>
          <p:cNvSpPr>
            <a:spLocks noGrp="1"/>
          </p:cNvSpPr>
          <p:nvPr>
            <p:ph idx="1"/>
          </p:nvPr>
        </p:nvSpPr>
        <p:spPr/>
        <p:txBody>
          <a:bodyPr/>
          <a:lstStyle/>
          <a:p>
            <a:endParaRPr lang="nl-NL" dirty="0" smtClean="0"/>
          </a:p>
          <a:p>
            <a:r>
              <a:rPr lang="nl-NL" dirty="0" smtClean="0"/>
              <a:t>Toets Hoofdstuk 10</a:t>
            </a:r>
          </a:p>
          <a:p>
            <a:r>
              <a:rPr lang="nl-NL" dirty="0" smtClean="0"/>
              <a:t>Proefexamen H 1 t/m 10</a:t>
            </a:r>
          </a:p>
          <a:p>
            <a:endParaRPr lang="nl-NL" dirty="0"/>
          </a:p>
          <a:p>
            <a:r>
              <a:rPr lang="nl-NL" smtClean="0"/>
              <a:t>datum: </a:t>
            </a:r>
            <a:r>
              <a:rPr lang="nl-NL" dirty="0" smtClean="0"/>
              <a:t>2 proefexamens om 8:30 uur.</a:t>
            </a:r>
          </a:p>
        </p:txBody>
      </p:sp>
      <p:sp>
        <p:nvSpPr>
          <p:cNvPr id="2" name="Tijdelijke aanduiding voor dianummer 1"/>
          <p:cNvSpPr>
            <a:spLocks noGrp="1"/>
          </p:cNvSpPr>
          <p:nvPr>
            <p:ph type="sldNum" sz="quarter" idx="12"/>
          </p:nvPr>
        </p:nvSpPr>
        <p:spPr/>
        <p:txBody>
          <a:bodyPr/>
          <a:lstStyle/>
          <a:p>
            <a:endParaRPr lang="nl-NL" smtClean="0"/>
          </a:p>
          <a:p>
            <a:endParaRPr lang="nl-NL" smtClean="0"/>
          </a:p>
          <a:p>
            <a:r>
              <a:rPr lang="nl-NL" smtClean="0"/>
              <a:t>                     </a:t>
            </a:r>
            <a:fld id="{C0FE0714-ECAD-4234-9555-26F8F8B2943D}" type="slidenum">
              <a:rPr lang="nl-NL" smtClean="0"/>
              <a:pPr/>
              <a:t>37</a:t>
            </a:fld>
            <a:endParaRPr lang="nl-NL"/>
          </a:p>
        </p:txBody>
      </p:sp>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sz="1400"/>
          </a:p>
          <a:p>
            <a:endParaRPr lang="nl-NL"/>
          </a:p>
          <a:p>
            <a:r>
              <a:rPr lang="nl-NL" sz="1400"/>
              <a:t>                     </a:t>
            </a:r>
            <a:fld id="{537A2B4D-6CE1-4014-BC74-1AE18CCC89AB}" type="slidenum">
              <a:rPr lang="nl-NL" sz="1400"/>
              <a:pPr/>
              <a:t>4</a:t>
            </a:fld>
            <a:endParaRPr lang="nl-NL" sz="1400"/>
          </a:p>
        </p:txBody>
      </p:sp>
      <p:sp>
        <p:nvSpPr>
          <p:cNvPr id="256002" name="Rectangle 2"/>
          <p:cNvSpPr>
            <a:spLocks noGrp="1" noChangeArrowheads="1"/>
          </p:cNvSpPr>
          <p:nvPr>
            <p:ph type="title"/>
          </p:nvPr>
        </p:nvSpPr>
        <p:spPr>
          <a:xfrm>
            <a:off x="787400" y="457200"/>
            <a:ext cx="7772400" cy="800100"/>
          </a:xfrm>
        </p:spPr>
        <p:txBody>
          <a:bodyPr/>
          <a:lstStyle/>
          <a:p>
            <a:r>
              <a:rPr lang="nl-NL"/>
              <a:t>Verplichtingen</a:t>
            </a:r>
          </a:p>
        </p:txBody>
      </p:sp>
      <p:sp>
        <p:nvSpPr>
          <p:cNvPr id="256003" name="Rectangle 3"/>
          <p:cNvSpPr>
            <a:spLocks noGrp="1" noChangeArrowheads="1"/>
          </p:cNvSpPr>
          <p:nvPr>
            <p:ph type="body" idx="1"/>
          </p:nvPr>
        </p:nvSpPr>
        <p:spPr>
          <a:xfrm>
            <a:off x="787400" y="1714500"/>
            <a:ext cx="7772400" cy="4114800"/>
          </a:xfrm>
        </p:spPr>
        <p:txBody>
          <a:bodyPr/>
          <a:lstStyle/>
          <a:p>
            <a:pPr>
              <a:lnSpc>
                <a:spcPct val="90000"/>
              </a:lnSpc>
            </a:pPr>
            <a:r>
              <a:rPr lang="nl-NL" dirty="0"/>
              <a:t>Laatste stap </a:t>
            </a:r>
            <a:r>
              <a:rPr lang="nl-NL" dirty="0" err="1"/>
              <a:t>arbo-strategie</a:t>
            </a:r>
            <a:endParaRPr lang="nl-NL" dirty="0"/>
          </a:p>
          <a:p>
            <a:pPr>
              <a:lnSpc>
                <a:spcPct val="90000"/>
              </a:lnSpc>
            </a:pPr>
            <a:r>
              <a:rPr lang="nl-NL" dirty="0"/>
              <a:t>Werkgever stelt ze </a:t>
            </a:r>
            <a:r>
              <a:rPr lang="nl-NL" dirty="0" smtClean="0"/>
              <a:t>ter beschikking, controleert en geeft </a:t>
            </a:r>
            <a:r>
              <a:rPr lang="nl-NL" dirty="0"/>
              <a:t>ook voorlichting.</a:t>
            </a:r>
          </a:p>
          <a:p>
            <a:pPr>
              <a:lnSpc>
                <a:spcPct val="90000"/>
              </a:lnSpc>
            </a:pPr>
            <a:r>
              <a:rPr lang="nl-NL" dirty="0"/>
              <a:t>Werknemer gebruikt en onderhoudt ze. Hij/zij moet meedoen aan onderricht.</a:t>
            </a:r>
          </a:p>
          <a:p>
            <a:pPr>
              <a:lnSpc>
                <a:spcPct val="90000"/>
              </a:lnSpc>
            </a:pPr>
            <a:r>
              <a:rPr lang="nl-NL" dirty="0"/>
              <a:t>Let op pasvorm en comfort</a:t>
            </a:r>
            <a:r>
              <a:rPr lang="nl-NL" dirty="0" smtClean="0"/>
              <a:t>.</a:t>
            </a:r>
            <a:endParaRPr lang="nl-NL" dirty="0"/>
          </a:p>
        </p:txBody>
      </p:sp>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sz="1400"/>
          </a:p>
          <a:p>
            <a:endParaRPr lang="nl-NL"/>
          </a:p>
          <a:p>
            <a:r>
              <a:rPr lang="nl-NL" sz="1400"/>
              <a:t>                     </a:t>
            </a:r>
            <a:fld id="{A3E5D41B-43D6-41EC-B187-DED059DED593}" type="slidenum">
              <a:rPr lang="nl-NL" sz="1400"/>
              <a:pPr/>
              <a:t>5</a:t>
            </a:fld>
            <a:endParaRPr lang="nl-NL" sz="1400"/>
          </a:p>
        </p:txBody>
      </p:sp>
      <p:sp>
        <p:nvSpPr>
          <p:cNvPr id="214019" name="Rectangle 3"/>
          <p:cNvSpPr>
            <a:spLocks noGrp="1" noChangeArrowheads="1"/>
          </p:cNvSpPr>
          <p:nvPr>
            <p:ph type="body" idx="1"/>
          </p:nvPr>
        </p:nvSpPr>
        <p:spPr>
          <a:xfrm>
            <a:off x="508000" y="1657350"/>
            <a:ext cx="8128000" cy="4000500"/>
          </a:xfrm>
        </p:spPr>
        <p:txBody>
          <a:bodyPr/>
          <a:lstStyle/>
          <a:p>
            <a:pPr>
              <a:lnSpc>
                <a:spcPct val="60000"/>
              </a:lnSpc>
              <a:buFont typeface="Monotype Sorts" pitchFamily="2" charset="2"/>
              <a:buNone/>
            </a:pPr>
            <a:r>
              <a:rPr lang="nl-NL" dirty="0" smtClean="0"/>
              <a:t>Bescherming </a:t>
            </a:r>
            <a:r>
              <a:rPr lang="nl-NL" dirty="0"/>
              <a:t>van:</a:t>
            </a:r>
          </a:p>
          <a:p>
            <a:pPr>
              <a:lnSpc>
                <a:spcPct val="80000"/>
              </a:lnSpc>
              <a:buFont typeface="Times New Roman" charset="0"/>
              <a:buChar char="–"/>
            </a:pPr>
            <a:r>
              <a:rPr lang="nl-NL" sz="2800" dirty="0"/>
              <a:t>hoofd</a:t>
            </a:r>
          </a:p>
          <a:p>
            <a:pPr>
              <a:lnSpc>
                <a:spcPct val="80000"/>
              </a:lnSpc>
              <a:buFont typeface="Times New Roman" charset="0"/>
              <a:buChar char="–"/>
            </a:pPr>
            <a:r>
              <a:rPr lang="nl-NL" sz="2800" dirty="0"/>
              <a:t>gehoor</a:t>
            </a:r>
          </a:p>
          <a:p>
            <a:pPr>
              <a:lnSpc>
                <a:spcPct val="80000"/>
              </a:lnSpc>
              <a:buFont typeface="Times New Roman" charset="0"/>
              <a:buChar char="–"/>
            </a:pPr>
            <a:r>
              <a:rPr lang="nl-NL" sz="2800" dirty="0"/>
              <a:t>ogen en gelaat</a:t>
            </a:r>
          </a:p>
          <a:p>
            <a:pPr>
              <a:lnSpc>
                <a:spcPct val="80000"/>
              </a:lnSpc>
              <a:buFont typeface="Times New Roman" charset="0"/>
              <a:buChar char="–"/>
            </a:pPr>
            <a:r>
              <a:rPr lang="nl-NL" sz="2800" dirty="0"/>
              <a:t>ademhalingsorganen</a:t>
            </a:r>
          </a:p>
          <a:p>
            <a:pPr>
              <a:lnSpc>
                <a:spcPct val="80000"/>
              </a:lnSpc>
              <a:buFont typeface="Times New Roman" charset="0"/>
              <a:buChar char="–"/>
            </a:pPr>
            <a:r>
              <a:rPr lang="nl-NL" sz="2800" dirty="0"/>
              <a:t>handen</a:t>
            </a:r>
          </a:p>
          <a:p>
            <a:pPr>
              <a:lnSpc>
                <a:spcPct val="80000"/>
              </a:lnSpc>
              <a:buFont typeface="Times New Roman" charset="0"/>
              <a:buChar char="–"/>
            </a:pPr>
            <a:r>
              <a:rPr lang="nl-NL" sz="2800" dirty="0"/>
              <a:t>voeten</a:t>
            </a:r>
          </a:p>
          <a:p>
            <a:pPr>
              <a:lnSpc>
                <a:spcPct val="80000"/>
              </a:lnSpc>
              <a:buFont typeface="Times New Roman" charset="0"/>
              <a:buChar char="–"/>
            </a:pPr>
            <a:r>
              <a:rPr lang="nl-NL" sz="2800" dirty="0"/>
              <a:t>gehele lichaam</a:t>
            </a:r>
          </a:p>
        </p:txBody>
      </p:sp>
      <p:sp>
        <p:nvSpPr>
          <p:cNvPr id="214023" name="Rectangle 7"/>
          <p:cNvSpPr>
            <a:spLocks noChangeArrowheads="1"/>
          </p:cNvSpPr>
          <p:nvPr/>
        </p:nvSpPr>
        <p:spPr bwMode="auto">
          <a:xfrm>
            <a:off x="508000" y="685800"/>
            <a:ext cx="8128000" cy="771623"/>
          </a:xfrm>
          <a:prstGeom prst="rect">
            <a:avLst/>
          </a:prstGeom>
          <a:noFill/>
          <a:ln w="9525">
            <a:noFill/>
            <a:miter lim="800000"/>
            <a:headEnd/>
            <a:tailEnd/>
          </a:ln>
          <a:effectLst/>
        </p:spPr>
        <p:txBody>
          <a:bodyPr lIns="90000" tIns="46800" rIns="90000" bIns="46800">
            <a:spAutoFit/>
          </a:bodyPr>
          <a:lstStyle/>
          <a:p>
            <a:pPr algn="ctr"/>
            <a:r>
              <a:rPr lang="nl-NL" sz="4400">
                <a:solidFill>
                  <a:schemeClr val="tx2"/>
                </a:solidFill>
                <a:latin typeface="Times New Roman" charset="0"/>
              </a:rPr>
              <a:t>Soorten PBM’s</a:t>
            </a:r>
          </a:p>
        </p:txBody>
      </p:sp>
    </p:spTree>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jdelijke aanduiding voor dianummer 5"/>
          <p:cNvSpPr>
            <a:spLocks noGrp="1"/>
          </p:cNvSpPr>
          <p:nvPr>
            <p:ph type="sldNum" sz="quarter" idx="12"/>
          </p:nvPr>
        </p:nvSpPr>
        <p:spPr/>
        <p:txBody>
          <a:bodyPr/>
          <a:lstStyle/>
          <a:p>
            <a:endParaRPr lang="nl-NL" sz="1400"/>
          </a:p>
          <a:p>
            <a:endParaRPr lang="nl-NL"/>
          </a:p>
          <a:p>
            <a:r>
              <a:rPr lang="nl-NL" sz="1400"/>
              <a:t>                     </a:t>
            </a:r>
            <a:fld id="{EA2AAB47-A3AC-43D0-B0BC-C59B110CD162}" type="slidenum">
              <a:rPr lang="nl-NL" sz="1400"/>
              <a:pPr/>
              <a:t>6</a:t>
            </a:fld>
            <a:endParaRPr lang="nl-NL" sz="1400"/>
          </a:p>
        </p:txBody>
      </p:sp>
      <p:sp>
        <p:nvSpPr>
          <p:cNvPr id="217091" name="Rectangle 3"/>
          <p:cNvSpPr>
            <a:spLocks noGrp="1" noChangeArrowheads="1"/>
          </p:cNvSpPr>
          <p:nvPr>
            <p:ph type="body" idx="1"/>
          </p:nvPr>
        </p:nvSpPr>
        <p:spPr>
          <a:xfrm>
            <a:off x="406400" y="1371600"/>
            <a:ext cx="7772400" cy="3200400"/>
          </a:xfrm>
        </p:spPr>
        <p:txBody>
          <a:bodyPr/>
          <a:lstStyle/>
          <a:p>
            <a:r>
              <a:rPr lang="nl-NL"/>
              <a:t>Gelaatbescherming van gaas</a:t>
            </a:r>
          </a:p>
          <a:p>
            <a:pPr>
              <a:lnSpc>
                <a:spcPct val="50000"/>
              </a:lnSpc>
              <a:buFont typeface="Monotype Sorts" pitchFamily="2" charset="2"/>
              <a:buNone/>
            </a:pPr>
            <a:r>
              <a:rPr lang="nl-NL" i="1"/>
              <a:t>	</a:t>
            </a:r>
            <a:r>
              <a:rPr lang="nl-NL" sz="2400" i="1"/>
              <a:t>(op bosbouwhelm gemonteerd)</a:t>
            </a:r>
          </a:p>
          <a:p>
            <a:pPr>
              <a:lnSpc>
                <a:spcPct val="130000"/>
              </a:lnSpc>
            </a:pPr>
            <a:r>
              <a:rPr lang="nl-NL"/>
              <a:t>Oogbescherming</a:t>
            </a:r>
          </a:p>
          <a:p>
            <a:pPr lvl="1">
              <a:buFont typeface="Times New Roman" charset="0"/>
              <a:buChar char="–"/>
            </a:pPr>
            <a:r>
              <a:rPr lang="nl-NL"/>
              <a:t>gewone bril, versterkt</a:t>
            </a:r>
          </a:p>
          <a:p>
            <a:pPr lvl="1">
              <a:buFont typeface="Times New Roman" charset="0"/>
              <a:buChar char="–"/>
            </a:pPr>
            <a:r>
              <a:rPr lang="nl-NL"/>
              <a:t>beeldschermbril</a:t>
            </a:r>
          </a:p>
          <a:p>
            <a:pPr lvl="1">
              <a:buFont typeface="Times New Roman" charset="0"/>
              <a:buChar char="–"/>
            </a:pPr>
            <a:r>
              <a:rPr lang="nl-NL"/>
              <a:t>gelaatsscherm</a:t>
            </a:r>
          </a:p>
          <a:p>
            <a:pPr lvl="1">
              <a:buFont typeface="Times New Roman" charset="0"/>
              <a:buChar char="–"/>
            </a:pPr>
            <a:r>
              <a:rPr lang="nl-NL"/>
              <a:t>lasbril of –kap</a:t>
            </a:r>
          </a:p>
          <a:p>
            <a:pPr lvl="1">
              <a:buFont typeface="Times New Roman" charset="0"/>
              <a:buChar char="–"/>
            </a:pPr>
            <a:r>
              <a:rPr lang="nl-NL"/>
              <a:t>laserbril</a:t>
            </a:r>
            <a:endParaRPr lang="nl-NL" sz="3200"/>
          </a:p>
        </p:txBody>
      </p:sp>
      <p:pic>
        <p:nvPicPr>
          <p:cNvPr id="217092" name="Picture 4" descr="G:\afbeelding\VCA1\Pictogrammen VCA\laser.gif"/>
          <p:cNvPicPr>
            <a:picLocks noChangeAspect="1" noChangeArrowheads="1"/>
          </p:cNvPicPr>
          <p:nvPr/>
        </p:nvPicPr>
        <p:blipFill>
          <a:blip r:embed="rId2" cstate="print"/>
          <a:srcRect/>
          <a:stretch>
            <a:fillRect/>
          </a:stretch>
        </p:blipFill>
        <p:spPr bwMode="auto">
          <a:xfrm>
            <a:off x="-16395" y="5517232"/>
            <a:ext cx="1841500" cy="1402540"/>
          </a:xfrm>
          <a:prstGeom prst="rect">
            <a:avLst/>
          </a:prstGeom>
          <a:noFill/>
        </p:spPr>
      </p:pic>
      <p:pic>
        <p:nvPicPr>
          <p:cNvPr id="217093" name="Picture 5" descr="G:\afbeelding\VCA1\Pictogrammen VCA\oogbes.gif"/>
          <p:cNvPicPr>
            <a:picLocks noChangeAspect="1" noChangeArrowheads="1"/>
          </p:cNvPicPr>
          <p:nvPr/>
        </p:nvPicPr>
        <p:blipFill>
          <a:blip r:embed="rId3" cstate="print"/>
          <a:srcRect/>
          <a:stretch>
            <a:fillRect/>
          </a:stretch>
        </p:blipFill>
        <p:spPr bwMode="auto">
          <a:xfrm>
            <a:off x="6400800" y="1343123"/>
            <a:ext cx="2336800" cy="2157885"/>
          </a:xfrm>
          <a:prstGeom prst="rect">
            <a:avLst/>
          </a:prstGeom>
          <a:noFill/>
        </p:spPr>
      </p:pic>
      <p:pic>
        <p:nvPicPr>
          <p:cNvPr id="217094" name="Picture 6" descr="D:\IPC\VCA\bril unex.jpg"/>
          <p:cNvPicPr>
            <a:picLocks noChangeAspect="1" noChangeArrowheads="1"/>
          </p:cNvPicPr>
          <p:nvPr/>
        </p:nvPicPr>
        <p:blipFill>
          <a:blip r:embed="rId4" cstate="print"/>
          <a:srcRect/>
          <a:stretch>
            <a:fillRect/>
          </a:stretch>
        </p:blipFill>
        <p:spPr bwMode="auto">
          <a:xfrm>
            <a:off x="3962400" y="3501008"/>
            <a:ext cx="4572000" cy="1418655"/>
          </a:xfrm>
          <a:prstGeom prst="rect">
            <a:avLst/>
          </a:prstGeom>
          <a:noFill/>
        </p:spPr>
      </p:pic>
      <p:pic>
        <p:nvPicPr>
          <p:cNvPr id="217095" name="Picture 7" descr="D:\IPC\VCA\bril.jpg"/>
          <p:cNvPicPr>
            <a:picLocks noChangeAspect="1" noChangeArrowheads="1"/>
          </p:cNvPicPr>
          <p:nvPr/>
        </p:nvPicPr>
        <p:blipFill>
          <a:blip r:embed="rId5" cstate="print"/>
          <a:stretch>
            <a:fillRect/>
          </a:stretch>
        </p:blipFill>
        <p:spPr bwMode="auto">
          <a:xfrm>
            <a:off x="5684333" y="4972051"/>
            <a:ext cx="3275215" cy="1885950"/>
          </a:xfrm>
          <a:prstGeom prst="rect">
            <a:avLst/>
          </a:prstGeom>
          <a:noFill/>
        </p:spPr>
      </p:pic>
      <p:pic>
        <p:nvPicPr>
          <p:cNvPr id="217096" name="Picture 8" descr="D:\IPC\VCA\lasbril.jpg"/>
          <p:cNvPicPr>
            <a:picLocks noChangeAspect="1" noChangeArrowheads="1"/>
          </p:cNvPicPr>
          <p:nvPr/>
        </p:nvPicPr>
        <p:blipFill>
          <a:blip r:embed="rId6" cstate="print"/>
          <a:srcRect/>
          <a:stretch>
            <a:fillRect/>
          </a:stretch>
        </p:blipFill>
        <p:spPr bwMode="auto">
          <a:xfrm>
            <a:off x="2771800" y="5085185"/>
            <a:ext cx="2912533" cy="1772816"/>
          </a:xfrm>
          <a:prstGeom prst="rect">
            <a:avLst/>
          </a:prstGeom>
          <a:noFill/>
        </p:spPr>
      </p:pic>
      <p:sp>
        <p:nvSpPr>
          <p:cNvPr id="217097" name="Rectangle 9"/>
          <p:cNvSpPr>
            <a:spLocks noChangeArrowheads="1"/>
          </p:cNvSpPr>
          <p:nvPr/>
        </p:nvSpPr>
        <p:spPr bwMode="auto">
          <a:xfrm>
            <a:off x="609600" y="571500"/>
            <a:ext cx="8128000" cy="771623"/>
          </a:xfrm>
          <a:prstGeom prst="rect">
            <a:avLst/>
          </a:prstGeom>
          <a:noFill/>
          <a:ln w="9525">
            <a:noFill/>
            <a:miter lim="800000"/>
            <a:headEnd/>
            <a:tailEnd/>
          </a:ln>
          <a:effectLst/>
        </p:spPr>
        <p:txBody>
          <a:bodyPr lIns="90000" tIns="46800" rIns="90000" bIns="46800">
            <a:spAutoFit/>
          </a:bodyPr>
          <a:lstStyle/>
          <a:p>
            <a:pPr algn="ctr"/>
            <a:r>
              <a:rPr lang="nl-NL" sz="4400" dirty="0" smtClean="0">
                <a:solidFill>
                  <a:schemeClr val="tx2"/>
                </a:solidFill>
                <a:latin typeface="Times New Roman" charset="0"/>
              </a:rPr>
              <a:t>10.1 </a:t>
            </a:r>
            <a:r>
              <a:rPr lang="nl-NL" sz="4400" dirty="0" err="1" smtClean="0">
                <a:solidFill>
                  <a:schemeClr val="tx2"/>
                </a:solidFill>
                <a:latin typeface="Times New Roman" charset="0"/>
              </a:rPr>
              <a:t>Oog-</a:t>
            </a:r>
            <a:r>
              <a:rPr lang="nl-NL" sz="4400" dirty="0">
                <a:solidFill>
                  <a:schemeClr val="tx2"/>
                </a:solidFill>
                <a:latin typeface="Times New Roman" charset="0"/>
              </a:rPr>
              <a:t>, gelaatbescherming</a:t>
            </a:r>
          </a:p>
        </p:txBody>
      </p:sp>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Veiligheidsbril</a:t>
            </a:r>
            <a:endParaRPr lang="nl-NL" dirty="0"/>
          </a:p>
        </p:txBody>
      </p:sp>
      <p:sp>
        <p:nvSpPr>
          <p:cNvPr id="3" name="Tijdelijke aanduiding voor inhoud 2"/>
          <p:cNvSpPr>
            <a:spLocks noGrp="1"/>
          </p:cNvSpPr>
          <p:nvPr>
            <p:ph idx="1"/>
          </p:nvPr>
        </p:nvSpPr>
        <p:spPr/>
        <p:txBody>
          <a:bodyPr/>
          <a:lstStyle/>
          <a:p>
            <a:r>
              <a:rPr lang="nl-NL" dirty="0" smtClean="0"/>
              <a:t>Met zijkapjes</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7</a:t>
            </a:fld>
            <a:endParaRPr lang="nl-NL"/>
          </a:p>
        </p:txBody>
      </p:sp>
      <p:pic>
        <p:nvPicPr>
          <p:cNvPr id="269314" name="Picture 2" descr="http://www.allsafetysupply.nl/images/P/600101.00_504GM.M.jpg"/>
          <p:cNvPicPr>
            <a:picLocks noChangeAspect="1" noChangeArrowheads="1"/>
          </p:cNvPicPr>
          <p:nvPr/>
        </p:nvPicPr>
        <p:blipFill>
          <a:blip r:embed="rId2" cstate="print"/>
          <a:srcRect/>
          <a:stretch>
            <a:fillRect/>
          </a:stretch>
        </p:blipFill>
        <p:spPr bwMode="auto">
          <a:xfrm>
            <a:off x="4139952" y="2039888"/>
            <a:ext cx="4818112" cy="4818112"/>
          </a:xfrm>
          <a:prstGeom prst="rect">
            <a:avLst/>
          </a:prstGeom>
          <a:noFill/>
        </p:spPr>
      </p:pic>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8000" dirty="0" err="1" smtClean="0"/>
              <a:t>ruimzichtbril</a:t>
            </a:r>
            <a:endParaRPr lang="nl-NL" sz="8000" dirty="0"/>
          </a:p>
        </p:txBody>
      </p:sp>
      <p:sp>
        <p:nvSpPr>
          <p:cNvPr id="3" name="Tijdelijke aanduiding voor inhoud 2"/>
          <p:cNvSpPr>
            <a:spLocks noGrp="1"/>
          </p:cNvSpPr>
          <p:nvPr>
            <p:ph idx="1"/>
          </p:nvPr>
        </p:nvSpPr>
        <p:spPr/>
        <p:txBody>
          <a:bodyPr/>
          <a:lstStyle/>
          <a:p>
            <a:r>
              <a:rPr lang="nl-NL" dirty="0" smtClean="0"/>
              <a:t>Open of juist volledig stofdichte ventilatieopeningen</a:t>
            </a:r>
          </a:p>
          <a:p>
            <a:r>
              <a:rPr lang="nl-NL" dirty="0" smtClean="0"/>
              <a:t>Stoffige omgeving</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8</a:t>
            </a:fld>
            <a:endParaRPr lang="nl-NL"/>
          </a:p>
        </p:txBody>
      </p:sp>
      <p:pic>
        <p:nvPicPr>
          <p:cNvPr id="5" name="Picture 4" descr="http://t2.gstatic.com/images?q=tbn:ANd9GcQKL-XvTGoEWIptieirbrvVhDhw5hCnD1ix7F-_mtrpTj6UUt5cwE0oeSP9"/>
          <p:cNvPicPr>
            <a:picLocks noChangeAspect="1" noChangeArrowheads="1"/>
          </p:cNvPicPr>
          <p:nvPr/>
        </p:nvPicPr>
        <p:blipFill>
          <a:blip r:embed="rId2" cstate="print"/>
          <a:srcRect/>
          <a:stretch>
            <a:fillRect/>
          </a:stretch>
        </p:blipFill>
        <p:spPr bwMode="auto">
          <a:xfrm>
            <a:off x="4572000" y="3288532"/>
            <a:ext cx="4572000" cy="3380827"/>
          </a:xfrm>
          <a:prstGeom prst="rect">
            <a:avLst/>
          </a:prstGeom>
          <a:noFill/>
        </p:spPr>
      </p:pic>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Gelaatscherm</a:t>
            </a:r>
            <a:endParaRPr lang="nl-NL" dirty="0"/>
          </a:p>
        </p:txBody>
      </p:sp>
      <p:sp>
        <p:nvSpPr>
          <p:cNvPr id="3" name="Tijdelijke aanduiding voor inhoud 2"/>
          <p:cNvSpPr>
            <a:spLocks noGrp="1"/>
          </p:cNvSpPr>
          <p:nvPr>
            <p:ph idx="1"/>
          </p:nvPr>
        </p:nvSpPr>
        <p:spPr/>
        <p:txBody>
          <a:bodyPr/>
          <a:lstStyle/>
          <a:p>
            <a:r>
              <a:rPr lang="nl-NL" dirty="0" smtClean="0"/>
              <a:t>Kunststof of metaalgaas</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9</a:t>
            </a:fld>
            <a:endParaRPr lang="nl-NL"/>
          </a:p>
        </p:txBody>
      </p:sp>
      <p:pic>
        <p:nvPicPr>
          <p:cNvPr id="272386" name="Picture 2" descr="http://www.lascare.nl/images/image/Producten/sba.114.1.1.png"/>
          <p:cNvPicPr>
            <a:picLocks noChangeAspect="1" noChangeArrowheads="1"/>
          </p:cNvPicPr>
          <p:nvPr/>
        </p:nvPicPr>
        <p:blipFill>
          <a:blip r:embed="rId2" cstate="print"/>
          <a:srcRect/>
          <a:stretch>
            <a:fillRect/>
          </a:stretch>
        </p:blipFill>
        <p:spPr bwMode="auto">
          <a:xfrm>
            <a:off x="4788024" y="2502024"/>
            <a:ext cx="4355976" cy="4355976"/>
          </a:xfrm>
          <a:prstGeom prst="rect">
            <a:avLst/>
          </a:prstGeom>
          <a:noFill/>
        </p:spPr>
      </p:pic>
      <p:pic>
        <p:nvPicPr>
          <p:cNvPr id="272388" name="Picture 4" descr="http://www.tuin-tools.nl/images/61438157.jpg"/>
          <p:cNvPicPr>
            <a:picLocks noChangeAspect="1" noChangeArrowheads="1"/>
          </p:cNvPicPr>
          <p:nvPr/>
        </p:nvPicPr>
        <p:blipFill>
          <a:blip r:embed="rId3" cstate="print"/>
          <a:srcRect/>
          <a:stretch>
            <a:fillRect/>
          </a:stretch>
        </p:blipFill>
        <p:spPr bwMode="auto">
          <a:xfrm>
            <a:off x="0" y="2564904"/>
            <a:ext cx="5123362" cy="4293096"/>
          </a:xfrm>
          <a:prstGeom prst="rect">
            <a:avLst/>
          </a:prstGeom>
          <a:noFill/>
        </p:spPr>
      </p:pic>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8">
      <a:dk1>
        <a:srgbClr val="000000"/>
      </a:dk1>
      <a:lt1>
        <a:srgbClr val="FFFFCC"/>
      </a:lt1>
      <a:dk2>
        <a:srgbClr val="008000"/>
      </a:dk2>
      <a:lt2>
        <a:srgbClr val="666633"/>
      </a:lt2>
      <a:accent1>
        <a:srgbClr val="339933"/>
      </a:accent1>
      <a:accent2>
        <a:srgbClr val="FFFF00"/>
      </a:accent2>
      <a:accent3>
        <a:srgbClr val="FFFFE2"/>
      </a:accent3>
      <a:accent4>
        <a:srgbClr val="000000"/>
      </a:accent4>
      <a:accent5>
        <a:srgbClr val="ADCAAD"/>
      </a:accent5>
      <a:accent6>
        <a:srgbClr val="E7E700"/>
      </a:accent6>
      <a:hlink>
        <a:srgbClr val="990000"/>
      </a:hlink>
      <a:folHlink>
        <a:srgbClr val="FFCC66"/>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ardontwerp 8">
        <a:dk1>
          <a:srgbClr val="000000"/>
        </a:dk1>
        <a:lt1>
          <a:srgbClr val="FFFFCC"/>
        </a:lt1>
        <a:dk2>
          <a:srgbClr val="008000"/>
        </a:dk2>
        <a:lt2>
          <a:srgbClr val="666633"/>
        </a:lt2>
        <a:accent1>
          <a:srgbClr val="339933"/>
        </a:accent1>
        <a:accent2>
          <a:srgbClr val="FFFF00"/>
        </a:accent2>
        <a:accent3>
          <a:srgbClr val="FFFFE2"/>
        </a:accent3>
        <a:accent4>
          <a:srgbClr val="000000"/>
        </a:accent4>
        <a:accent5>
          <a:srgbClr val="ADCAAD"/>
        </a:accent5>
        <a:accent6>
          <a:srgbClr val="E7E700"/>
        </a:accent6>
        <a:hlink>
          <a:srgbClr val="990000"/>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8076</TotalTime>
  <Words>613</Words>
  <Application>Microsoft Office PowerPoint</Application>
  <PresentationFormat>Diavoorstelling (4:3)</PresentationFormat>
  <Paragraphs>265</Paragraphs>
  <Slides>37</Slides>
  <Notes>0</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37</vt:i4>
      </vt:variant>
    </vt:vector>
  </HeadingPairs>
  <TitlesOfParts>
    <vt:vector size="40" baseType="lpstr">
      <vt:lpstr>Standaardontwerp</vt:lpstr>
      <vt:lpstr>Clip</vt:lpstr>
      <vt:lpstr>Photo Editor-foto</vt:lpstr>
      <vt:lpstr>H 10. Persoonlijke beschermingsmiddelen</vt:lpstr>
      <vt:lpstr>CE</vt:lpstr>
      <vt:lpstr>PBM</vt:lpstr>
      <vt:lpstr>Verplichtingen</vt:lpstr>
      <vt:lpstr>PowerPoint-presentatie</vt:lpstr>
      <vt:lpstr>PowerPoint-presentatie</vt:lpstr>
      <vt:lpstr>Veiligheidsbril</vt:lpstr>
      <vt:lpstr>ruimzichtbril</vt:lpstr>
      <vt:lpstr>Gelaatscherm</vt:lpstr>
      <vt:lpstr>laskap</vt:lpstr>
      <vt:lpstr>PowerPoint-presentatie</vt:lpstr>
      <vt:lpstr>Gehoorkappen</vt:lpstr>
      <vt:lpstr>Otoplastieken</vt:lpstr>
      <vt:lpstr>PowerPoint-presentatie</vt:lpstr>
      <vt:lpstr>Twee types:</vt:lpstr>
      <vt:lpstr>filtermasker</vt:lpstr>
      <vt:lpstr>Volgelaatmasker</vt:lpstr>
      <vt:lpstr>stoffilter</vt:lpstr>
      <vt:lpstr>Stoffilters: nadelen en risico’s</vt:lpstr>
      <vt:lpstr>Onafhankelijke adembescherming</vt:lpstr>
      <vt:lpstr>Verse luchtkap</vt:lpstr>
      <vt:lpstr>Volgelaatmasker met luchtflessen</vt:lpstr>
      <vt:lpstr>Afhankelijk of onafhankelijk  </vt:lpstr>
      <vt:lpstr>onafhankelijke adembescherming</vt:lpstr>
      <vt:lpstr>afhankelijke adembescherming </vt:lpstr>
      <vt:lpstr>10.4 Hoofdbescherming</vt:lpstr>
      <vt:lpstr>PowerPoint-presentatie</vt:lpstr>
      <vt:lpstr>Geen handschoenen</vt:lpstr>
      <vt:lpstr>PowerPoint-presentatie</vt:lpstr>
      <vt:lpstr>PowerPoint-presentatie</vt:lpstr>
      <vt:lpstr>PowerPoint-presentatie</vt:lpstr>
      <vt:lpstr>10.8 Signaalkleding</vt:lpstr>
      <vt:lpstr>10.9 Valbescherming</vt:lpstr>
      <vt:lpstr>veiligheidsharnas</vt:lpstr>
      <vt:lpstr>aandachtspunten</vt:lpstr>
      <vt:lpstr>PowerPoint-presentatie</vt:lpstr>
      <vt:lpstr>Datum</vt:lpstr>
    </vt:vector>
  </TitlesOfParts>
  <Company>IPC Groene Ruimte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 diatitel</dc:title>
  <dc:subject>Basisveiligheid sheets</dc:subject>
  <dc:creator>A.Bakker</dc:creator>
  <cp:lastModifiedBy>Dick van der Neut</cp:lastModifiedBy>
  <cp:revision>215</cp:revision>
  <cp:lastPrinted>2000-10-11T12:57:01Z</cp:lastPrinted>
  <dcterms:created xsi:type="dcterms:W3CDTF">1999-12-02T08:16:30Z</dcterms:created>
  <dcterms:modified xsi:type="dcterms:W3CDTF">2012-10-23T14:30:47Z</dcterms:modified>
</cp:coreProperties>
</file>